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7" r:id="rId2"/>
    <p:sldId id="265" r:id="rId3"/>
    <p:sldId id="266" r:id="rId4"/>
    <p:sldId id="264" r:id="rId5"/>
    <p:sldId id="272" r:id="rId6"/>
    <p:sldId id="273" r:id="rId7"/>
    <p:sldId id="274" r:id="rId8"/>
    <p:sldId id="275" r:id="rId9"/>
    <p:sldId id="276" r:id="rId10"/>
    <p:sldId id="277" r:id="rId11"/>
    <p:sldId id="279" r:id="rId12"/>
    <p:sldId id="278" r:id="rId13"/>
    <p:sldId id="280" r:id="rId14"/>
    <p:sldId id="281" r:id="rId15"/>
    <p:sldId id="282" r:id="rId16"/>
    <p:sldId id="283" r:id="rId17"/>
    <p:sldId id="284" r:id="rId18"/>
    <p:sldId id="285" r:id="rId19"/>
    <p:sldId id="286" r:id="rId20"/>
    <p:sldId id="289" r:id="rId21"/>
    <p:sldId id="287" r:id="rId22"/>
    <p:sldId id="290" r:id="rId23"/>
    <p:sldId id="291" r:id="rId24"/>
    <p:sldId id="292" r:id="rId25"/>
    <p:sldId id="293" r:id="rId26"/>
    <p:sldId id="294" r:id="rId27"/>
    <p:sldId id="295" r:id="rId28"/>
    <p:sldId id="296" r:id="rId29"/>
    <p:sldId id="297" r:id="rId30"/>
    <p:sldId id="298" r:id="rId31"/>
    <p:sldId id="299" r:id="rId32"/>
    <p:sldId id="300" r:id="rId33"/>
    <p:sldId id="302" r:id="rId34"/>
    <p:sldId id="303" r:id="rId35"/>
    <p:sldId id="304" r:id="rId36"/>
    <p:sldId id="305" r:id="rId37"/>
    <p:sldId id="306" r:id="rId38"/>
    <p:sldId id="27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63" d="100"/>
          <a:sy n="63" d="100"/>
        </p:scale>
        <p:origin x="76" y="132"/>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6/1/2023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6/1/2023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6/1/2023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6/1/2023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6/1/2023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6/1/2023</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6/1/2023</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6/1/2023</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6/1/2023</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6/1/2023</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gif"/><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gif"/></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47.gif"/></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4" Type="http://schemas.openxmlformats.org/officeDocument/2006/relationships/image" Target="../media/image55.gi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5.gif"/><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5" Type="http://schemas.openxmlformats.org/officeDocument/2006/relationships/image" Target="../media/image55.gif"/><Relationship Id="rId4" Type="http://schemas.openxmlformats.org/officeDocument/2006/relationships/image" Target="../media/image26.gif"/></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5.gif"/><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gif"/></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5" Type="http://schemas.openxmlformats.org/officeDocument/2006/relationships/image" Target="../media/image32.gif"/><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 Id="rId4" Type="http://schemas.openxmlformats.org/officeDocument/2006/relationships/image" Target="../media/image82.gif"/></Relationships>
</file>

<file path=ppt/slides/_rels/slide3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7.gif"/></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5.gif"/><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The Statiscal Reality of the NBA Draft</a:t>
            </a:r>
          </a:p>
        </p:txBody>
      </p:sp>
      <p:sp>
        <p:nvSpPr>
          <p:cNvPr id="3" name="Subtitle 2"/>
          <p:cNvSpPr>
            <a:spLocks noGrp="1"/>
          </p:cNvSpPr>
          <p:nvPr>
            <p:ph type="subTitle" idx="1"/>
          </p:nvPr>
        </p:nvSpPr>
        <p:spPr/>
        <p:txBody>
          <a:bodyPr/>
          <a:lstStyle/>
          <a:p>
            <a:r>
              <a:rPr lang="en-US" dirty="0"/>
              <a:t>By: Kyle Salgado-Gouker</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153402" cy="762000"/>
          </a:xfrm>
        </p:spPr>
        <p:txBody>
          <a:bodyPr/>
          <a:lstStyle/>
          <a:p>
            <a:pPr algn="ctr"/>
            <a:r>
              <a:rPr lang="en-US" dirty="0"/>
              <a:t>Variable #5: Estimated Draft Pick Value</a:t>
            </a:r>
          </a:p>
        </p:txBody>
      </p:sp>
      <p:sp>
        <p:nvSpPr>
          <p:cNvPr id="4" name="Text Placeholder 3"/>
          <p:cNvSpPr>
            <a:spLocks noGrp="1"/>
          </p:cNvSpPr>
          <p:nvPr>
            <p:ph type="body" sz="half" idx="2"/>
          </p:nvPr>
        </p:nvSpPr>
        <p:spPr>
          <a:xfrm>
            <a:off x="7795266" y="1432560"/>
            <a:ext cx="3657600" cy="2072640"/>
          </a:xfrm>
        </p:spPr>
        <p:txBody>
          <a:bodyPr>
            <a:normAutofit/>
          </a:bodyPr>
          <a:lstStyle/>
          <a:p>
            <a:pPr algn="ctr"/>
            <a:r>
              <a:rPr lang="en-US" dirty="0"/>
              <a:t>Weighted player impact of average pick.</a:t>
            </a:r>
          </a:p>
        </p:txBody>
      </p:sp>
      <p:sp>
        <p:nvSpPr>
          <p:cNvPr id="8" name="Text Placeholder 3">
            <a:extLst>
              <a:ext uri="{FF2B5EF4-FFF2-40B4-BE49-F238E27FC236}">
                <a16:creationId xmlns:a16="http://schemas.microsoft.com/office/drawing/2014/main" id="{BD754891-5541-BFD1-481A-B13B2A65B4C3}"/>
              </a:ext>
            </a:extLst>
          </p:cNvPr>
          <p:cNvSpPr txBox="1">
            <a:spLocks/>
          </p:cNvSpPr>
          <p:nvPr/>
        </p:nvSpPr>
        <p:spPr>
          <a:xfrm>
            <a:off x="7860033" y="2590800"/>
            <a:ext cx="3528066" cy="24130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a:t>
            </a:r>
            <a:r>
              <a:rPr lang="en-US" sz="2000" dirty="0"/>
              <a:t>In the graph, it is apparent that only a few draft picks have enormous consequences. Most draft picks cluster around 5-25 Median Impact over the career of a player.</a:t>
            </a:r>
          </a:p>
        </p:txBody>
      </p:sp>
      <p:pic>
        <p:nvPicPr>
          <p:cNvPr id="12" name="Picture 11" descr="A picture containing text, screenshot, diagram, line&#10;&#10;Description automatically generated">
            <a:extLst>
              <a:ext uri="{FF2B5EF4-FFF2-40B4-BE49-F238E27FC236}">
                <a16:creationId xmlns:a16="http://schemas.microsoft.com/office/drawing/2014/main" id="{429D5206-B1FD-D02B-F347-E562B8355127}"/>
              </a:ext>
            </a:extLst>
          </p:cNvPr>
          <p:cNvPicPr>
            <a:picLocks noChangeAspect="1"/>
          </p:cNvPicPr>
          <p:nvPr/>
        </p:nvPicPr>
        <p:blipFill rotWithShape="1">
          <a:blip r:embed="rId2">
            <a:extLst>
              <a:ext uri="{28A0092B-C50C-407E-A947-70E740481C1C}">
                <a14:useLocalDpi xmlns:a14="http://schemas.microsoft.com/office/drawing/2010/main" val="0"/>
              </a:ext>
            </a:extLst>
          </a:blip>
          <a:srcRect l="2995" t="3820"/>
          <a:stretch/>
        </p:blipFill>
        <p:spPr>
          <a:xfrm>
            <a:off x="887738" y="1584960"/>
            <a:ext cx="5676906" cy="4221489"/>
          </a:xfrm>
          <a:prstGeom prst="rect">
            <a:avLst/>
          </a:prstGeom>
          <a:scene3d>
            <a:camera prst="orthographicFront"/>
            <a:lightRig rig="threePt" dir="t"/>
          </a:scene3d>
          <a:sp3d contourW="95250">
            <a:contourClr>
              <a:schemeClr val="accent3">
                <a:lumMod val="50000"/>
              </a:schemeClr>
            </a:contourClr>
          </a:sp3d>
        </p:spPr>
      </p:pic>
      <p:pic>
        <p:nvPicPr>
          <p:cNvPr id="13" name="Picture 2" descr="NBA Draft Logo PNG Vector (EPS) Free Download">
            <a:extLst>
              <a:ext uri="{FF2B5EF4-FFF2-40B4-BE49-F238E27FC236}">
                <a16:creationId xmlns:a16="http://schemas.microsoft.com/office/drawing/2014/main" id="{FBF40DFE-52EF-BFA2-717D-FB1651953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5029200"/>
            <a:ext cx="2497311"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123493"/>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lstStyle/>
          <a:p>
            <a:pPr algn="ctr"/>
            <a:r>
              <a:rPr lang="en-US" dirty="0"/>
              <a:t>Variable #5: Estimated Draft Pick Value</a:t>
            </a:r>
          </a:p>
        </p:txBody>
      </p:sp>
      <p:sp>
        <p:nvSpPr>
          <p:cNvPr id="14" name="Text Placeholder 3">
            <a:extLst>
              <a:ext uri="{FF2B5EF4-FFF2-40B4-BE49-F238E27FC236}">
                <a16:creationId xmlns:a16="http://schemas.microsoft.com/office/drawing/2014/main" id="{6F8D0E17-AFCD-73E4-D68F-47703F2B49DB}"/>
              </a:ext>
            </a:extLst>
          </p:cNvPr>
          <p:cNvSpPr>
            <a:spLocks noGrp="1"/>
          </p:cNvSpPr>
          <p:nvPr>
            <p:ph type="body" sz="half" idx="2"/>
          </p:nvPr>
        </p:nvSpPr>
        <p:spPr>
          <a:xfrm>
            <a:off x="5715000" y="1828800"/>
            <a:ext cx="4104640" cy="419100"/>
          </a:xfrm>
        </p:spPr>
        <p:txBody>
          <a:bodyPr>
            <a:normAutofit lnSpcReduction="10000"/>
          </a:bodyPr>
          <a:lstStyle/>
          <a:p>
            <a:pPr algn="ctr"/>
            <a:r>
              <a:rPr lang="en-US" dirty="0"/>
              <a:t>Median Draft Rank Impact</a:t>
            </a:r>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741680" y="3581400"/>
            <a:ext cx="2839720" cy="22098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t>This output shows the median impact of draft picks from 1-60 (the NBA 2-Round Draft layout post 1989) as well as undrafted players (rank 0).</a:t>
            </a:r>
          </a:p>
        </p:txBody>
      </p:sp>
      <p:pic>
        <p:nvPicPr>
          <p:cNvPr id="5" name="Picture 4" descr="A picture containing text, document, screenshot, font&#10;&#10;Description automatically generated">
            <a:extLst>
              <a:ext uri="{FF2B5EF4-FFF2-40B4-BE49-F238E27FC236}">
                <a16:creationId xmlns:a16="http://schemas.microsoft.com/office/drawing/2014/main" id="{8263D632-2EAD-A830-D07D-688C89741A8E}"/>
              </a:ext>
            </a:extLst>
          </p:cNvPr>
          <p:cNvPicPr>
            <a:picLocks noChangeAspect="1"/>
          </p:cNvPicPr>
          <p:nvPr/>
        </p:nvPicPr>
        <p:blipFill rotWithShape="1">
          <a:blip r:embed="rId2">
            <a:extLst>
              <a:ext uri="{28A0092B-C50C-407E-A947-70E740481C1C}">
                <a14:useLocalDpi xmlns:a14="http://schemas.microsoft.com/office/drawing/2010/main" val="0"/>
              </a:ext>
            </a:extLst>
          </a:blip>
          <a:srcRect t="7861" r="4568" b="38888"/>
          <a:stretch/>
        </p:blipFill>
        <p:spPr>
          <a:xfrm>
            <a:off x="4191000" y="2362217"/>
            <a:ext cx="7362825" cy="3651947"/>
          </a:xfrm>
          <a:prstGeom prst="rect">
            <a:avLst/>
          </a:prstGeom>
          <a:scene3d>
            <a:camera prst="orthographicFront"/>
            <a:lightRig rig="threePt" dir="t"/>
          </a:scene3d>
          <a:sp3d contourW="95250">
            <a:contourClr>
              <a:schemeClr val="accent3">
                <a:lumMod val="50000"/>
              </a:schemeClr>
            </a:contourClr>
          </a:sp3d>
        </p:spPr>
      </p:pic>
      <p:pic>
        <p:nvPicPr>
          <p:cNvPr id="10" name="Picture 6" descr="Arrow Address Pointer - Free GIF on Pixabay - Pixabay">
            <a:extLst>
              <a:ext uri="{FF2B5EF4-FFF2-40B4-BE49-F238E27FC236}">
                <a16:creationId xmlns:a16="http://schemas.microsoft.com/office/drawing/2014/main" id="{0F7B54D5-4490-C193-335B-2CD5E76FFC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256890">
            <a:off x="2377440" y="2117438"/>
            <a:ext cx="1889760" cy="188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320510"/>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96D8-C897-2609-4E6F-74641B20D7C4}"/>
              </a:ext>
            </a:extLst>
          </p:cNvPr>
          <p:cNvSpPr>
            <a:spLocks noGrp="1"/>
          </p:cNvSpPr>
          <p:nvPr>
            <p:ph type="title"/>
          </p:nvPr>
        </p:nvSpPr>
        <p:spPr/>
        <p:txBody>
          <a:bodyPr/>
          <a:lstStyle/>
          <a:p>
            <a:pPr algn="ctr"/>
            <a:r>
              <a:rPr lang="en-US" dirty="0"/>
              <a:t>Mean &amp; Mode of 5 Variables</a:t>
            </a:r>
          </a:p>
        </p:txBody>
      </p:sp>
      <p:sp>
        <p:nvSpPr>
          <p:cNvPr id="5" name="Text Placeholder 3">
            <a:extLst>
              <a:ext uri="{FF2B5EF4-FFF2-40B4-BE49-F238E27FC236}">
                <a16:creationId xmlns:a16="http://schemas.microsoft.com/office/drawing/2014/main" id="{886992C4-6528-761E-9C67-2A9A85DEAC3E}"/>
              </a:ext>
            </a:extLst>
          </p:cNvPr>
          <p:cNvSpPr txBox="1">
            <a:spLocks/>
          </p:cNvSpPr>
          <p:nvPr/>
        </p:nvSpPr>
        <p:spPr>
          <a:xfrm>
            <a:off x="990600" y="2232661"/>
            <a:ext cx="3657600" cy="457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Mean of Data Frames</a:t>
            </a:r>
          </a:p>
        </p:txBody>
      </p:sp>
      <p:sp>
        <p:nvSpPr>
          <p:cNvPr id="8" name="Text Placeholder 3">
            <a:extLst>
              <a:ext uri="{FF2B5EF4-FFF2-40B4-BE49-F238E27FC236}">
                <a16:creationId xmlns:a16="http://schemas.microsoft.com/office/drawing/2014/main" id="{BBCB77F2-75CC-947D-2F0F-46158F606655}"/>
              </a:ext>
            </a:extLst>
          </p:cNvPr>
          <p:cNvSpPr txBox="1">
            <a:spLocks/>
          </p:cNvSpPr>
          <p:nvPr/>
        </p:nvSpPr>
        <p:spPr>
          <a:xfrm>
            <a:off x="2438400" y="3185159"/>
            <a:ext cx="2895600" cy="192024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342900" indent="-342900">
              <a:lnSpc>
                <a:spcPct val="100000"/>
              </a:lnSpc>
              <a:spcBef>
                <a:spcPts val="0"/>
              </a:spcBef>
              <a:buFont typeface="Wingdings" panose="05000000000000000000" pitchFamily="2" charset="2"/>
              <a:buChar char="à"/>
            </a:pPr>
            <a:r>
              <a:rPr lang="en-US" sz="2000" dirty="0">
                <a:sym typeface="Wingdings" panose="05000000000000000000" pitchFamily="2" charset="2"/>
              </a:rPr>
              <a:t>Weighted Player Impact</a:t>
            </a:r>
          </a:p>
          <a:p>
            <a:pPr marL="342900" indent="-342900">
              <a:buFont typeface="Wingdings" panose="05000000000000000000" pitchFamily="2" charset="2"/>
              <a:buChar char="à"/>
            </a:pPr>
            <a:r>
              <a:rPr lang="en-US" sz="2000" dirty="0"/>
              <a:t>Season Performance</a:t>
            </a:r>
          </a:p>
          <a:p>
            <a:pPr marL="342900" indent="-342900">
              <a:buFont typeface="Wingdings" panose="05000000000000000000" pitchFamily="2" charset="2"/>
              <a:buChar char="à"/>
            </a:pPr>
            <a:r>
              <a:rPr lang="en-US" sz="2000" dirty="0"/>
              <a:t>Draft Power</a:t>
            </a:r>
          </a:p>
          <a:p>
            <a:pPr marL="342900" indent="-342900">
              <a:buFont typeface="Wingdings" panose="05000000000000000000" pitchFamily="2" charset="2"/>
              <a:buChar char="à"/>
            </a:pPr>
            <a:r>
              <a:rPr lang="en-US" sz="2000" dirty="0"/>
              <a:t>Performance Cost</a:t>
            </a:r>
          </a:p>
          <a:p>
            <a:pPr marL="342900" indent="-342900">
              <a:buFont typeface="Wingdings" panose="05000000000000000000" pitchFamily="2" charset="2"/>
              <a:buChar char="à"/>
            </a:pPr>
            <a:r>
              <a:rPr lang="en-US" sz="2000" dirty="0"/>
              <a:t>Median Impact</a:t>
            </a:r>
          </a:p>
        </p:txBody>
      </p:sp>
      <p:pic>
        <p:nvPicPr>
          <p:cNvPr id="10" name="Picture 9" descr="A picture containing white, design, algebra&#10;&#10;Description automatically generated with medium confidence">
            <a:extLst>
              <a:ext uri="{FF2B5EF4-FFF2-40B4-BE49-F238E27FC236}">
                <a16:creationId xmlns:a16="http://schemas.microsoft.com/office/drawing/2014/main" id="{4DA9ED9B-BDBF-9830-E136-55D688A24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625" y="3169919"/>
            <a:ext cx="1922175" cy="1792409"/>
          </a:xfrm>
          <a:prstGeom prst="rect">
            <a:avLst/>
          </a:prstGeom>
          <a:scene3d>
            <a:camera prst="orthographicFront"/>
            <a:lightRig rig="threePt" dir="t"/>
          </a:scene3d>
          <a:sp3d contourW="95250">
            <a:contourClr>
              <a:schemeClr val="accent3">
                <a:lumMod val="50000"/>
              </a:schemeClr>
            </a:contourClr>
          </a:sp3d>
        </p:spPr>
      </p:pic>
      <p:sp>
        <p:nvSpPr>
          <p:cNvPr id="11" name="Text Placeholder 3">
            <a:extLst>
              <a:ext uri="{FF2B5EF4-FFF2-40B4-BE49-F238E27FC236}">
                <a16:creationId xmlns:a16="http://schemas.microsoft.com/office/drawing/2014/main" id="{BB28B4E2-078F-E8D0-3F3A-C81AF01E05E4}"/>
              </a:ext>
            </a:extLst>
          </p:cNvPr>
          <p:cNvSpPr txBox="1">
            <a:spLocks/>
          </p:cNvSpPr>
          <p:nvPr/>
        </p:nvSpPr>
        <p:spPr>
          <a:xfrm>
            <a:off x="8305800" y="3185159"/>
            <a:ext cx="2895600" cy="192024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342900" indent="-342900">
              <a:lnSpc>
                <a:spcPct val="100000"/>
              </a:lnSpc>
              <a:spcBef>
                <a:spcPts val="0"/>
              </a:spcBef>
              <a:buFont typeface="Wingdings" panose="05000000000000000000" pitchFamily="2" charset="2"/>
              <a:buChar char="à"/>
            </a:pPr>
            <a:r>
              <a:rPr lang="en-US" sz="2000" dirty="0">
                <a:sym typeface="Wingdings" panose="05000000000000000000" pitchFamily="2" charset="2"/>
              </a:rPr>
              <a:t>Weighted Player Impact</a:t>
            </a:r>
          </a:p>
          <a:p>
            <a:pPr marL="342900" indent="-342900">
              <a:buFont typeface="Wingdings" panose="05000000000000000000" pitchFamily="2" charset="2"/>
              <a:buChar char="à"/>
            </a:pPr>
            <a:r>
              <a:rPr lang="en-US" sz="2000" dirty="0"/>
              <a:t>Season Performance</a:t>
            </a:r>
          </a:p>
          <a:p>
            <a:pPr marL="342900" indent="-342900">
              <a:buFont typeface="Wingdings" panose="05000000000000000000" pitchFamily="2" charset="2"/>
              <a:buChar char="à"/>
            </a:pPr>
            <a:r>
              <a:rPr lang="en-US" sz="2000" dirty="0"/>
              <a:t>Draft Power</a:t>
            </a:r>
          </a:p>
          <a:p>
            <a:pPr marL="342900" indent="-342900">
              <a:buFont typeface="Wingdings" panose="05000000000000000000" pitchFamily="2" charset="2"/>
              <a:buChar char="à"/>
            </a:pPr>
            <a:r>
              <a:rPr lang="en-US" sz="2000" dirty="0"/>
              <a:t>Performance Cost</a:t>
            </a:r>
          </a:p>
          <a:p>
            <a:pPr marL="342900" indent="-342900">
              <a:buFont typeface="Wingdings" panose="05000000000000000000" pitchFamily="2" charset="2"/>
              <a:buChar char="à"/>
            </a:pPr>
            <a:r>
              <a:rPr lang="en-US" sz="2000" dirty="0"/>
              <a:t>Median Impact</a:t>
            </a:r>
          </a:p>
        </p:txBody>
      </p:sp>
      <p:pic>
        <p:nvPicPr>
          <p:cNvPr id="15" name="Content Placeholder 14" descr="A picture containing text, font, white, design&#10;&#10;Description automatically generated">
            <a:extLst>
              <a:ext uri="{FF2B5EF4-FFF2-40B4-BE49-F238E27FC236}">
                <a16:creationId xmlns:a16="http://schemas.microsoft.com/office/drawing/2014/main" id="{53D063BD-7A1B-1B37-C59A-680676B5C80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1969" y="3169918"/>
            <a:ext cx="1723088" cy="1739419"/>
          </a:xfrm>
          <a:scene3d>
            <a:camera prst="orthographicFront"/>
            <a:lightRig rig="threePt" dir="t"/>
          </a:scene3d>
          <a:sp3d contourW="95250">
            <a:contourClr>
              <a:schemeClr val="accent3">
                <a:lumMod val="50000"/>
              </a:schemeClr>
            </a:contourClr>
          </a:sp3d>
        </p:spPr>
      </p:pic>
      <p:sp>
        <p:nvSpPr>
          <p:cNvPr id="16" name="Text Placeholder 3">
            <a:extLst>
              <a:ext uri="{FF2B5EF4-FFF2-40B4-BE49-F238E27FC236}">
                <a16:creationId xmlns:a16="http://schemas.microsoft.com/office/drawing/2014/main" id="{5BD6DC84-D1CE-F8E2-37AB-4B5ECA0A586D}"/>
              </a:ext>
            </a:extLst>
          </p:cNvPr>
          <p:cNvSpPr txBox="1">
            <a:spLocks/>
          </p:cNvSpPr>
          <p:nvPr/>
        </p:nvSpPr>
        <p:spPr>
          <a:xfrm>
            <a:off x="6858000" y="2242822"/>
            <a:ext cx="3657600" cy="457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Mode of Data Frames</a:t>
            </a:r>
          </a:p>
        </p:txBody>
      </p:sp>
      <p:pic>
        <p:nvPicPr>
          <p:cNvPr id="17" name="Picture 2" descr="Analysis GIFs - Get the best gif on GIFER">
            <a:extLst>
              <a:ext uri="{FF2B5EF4-FFF2-40B4-BE49-F238E27FC236}">
                <a16:creationId xmlns:a16="http://schemas.microsoft.com/office/drawing/2014/main" id="{D406FC23-8528-BB32-9094-A74EC4AE8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876800" y="2895600"/>
            <a:ext cx="1399032"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487411"/>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BB6E-1D3E-63B5-8ADE-F3BEC483DE95}"/>
              </a:ext>
            </a:extLst>
          </p:cNvPr>
          <p:cNvSpPr>
            <a:spLocks noGrp="1"/>
          </p:cNvSpPr>
          <p:nvPr>
            <p:ph type="title"/>
          </p:nvPr>
        </p:nvSpPr>
        <p:spPr>
          <a:xfrm>
            <a:off x="1066800" y="0"/>
            <a:ext cx="10058400" cy="1143000"/>
          </a:xfrm>
        </p:spPr>
        <p:txBody>
          <a:bodyPr/>
          <a:lstStyle/>
          <a:p>
            <a:pPr algn="ctr"/>
            <a:r>
              <a:rPr lang="en-US" dirty="0"/>
              <a:t>Spread of 5 Variables</a:t>
            </a:r>
          </a:p>
        </p:txBody>
      </p:sp>
      <p:pic>
        <p:nvPicPr>
          <p:cNvPr id="8" name="Picture 7">
            <a:extLst>
              <a:ext uri="{FF2B5EF4-FFF2-40B4-BE49-F238E27FC236}">
                <a16:creationId xmlns:a16="http://schemas.microsoft.com/office/drawing/2014/main" id="{FF9CEE91-AAD4-C7EA-FF5C-81E29B249DDA}"/>
              </a:ext>
            </a:extLst>
          </p:cNvPr>
          <p:cNvPicPr>
            <a:picLocks noChangeAspect="1"/>
          </p:cNvPicPr>
          <p:nvPr/>
        </p:nvPicPr>
        <p:blipFill rotWithShape="1">
          <a:blip r:embed="rId2"/>
          <a:srcRect t="5976" r="3448"/>
          <a:stretch/>
        </p:blipFill>
        <p:spPr>
          <a:xfrm>
            <a:off x="4267200" y="1523999"/>
            <a:ext cx="3428999" cy="2215837"/>
          </a:xfrm>
          <a:prstGeom prst="rect">
            <a:avLst/>
          </a:prstGeom>
          <a:scene3d>
            <a:camera prst="orthographicFront"/>
            <a:lightRig rig="threePt" dir="t"/>
          </a:scene3d>
          <a:sp3d contourW="95250">
            <a:contourClr>
              <a:schemeClr val="accent3">
                <a:lumMod val="50000"/>
              </a:schemeClr>
            </a:contourClr>
          </a:sp3d>
        </p:spPr>
      </p:pic>
      <p:pic>
        <p:nvPicPr>
          <p:cNvPr id="12" name="Content Placeholder 11">
            <a:extLst>
              <a:ext uri="{FF2B5EF4-FFF2-40B4-BE49-F238E27FC236}">
                <a16:creationId xmlns:a16="http://schemas.microsoft.com/office/drawing/2014/main" id="{BD9A65A9-943B-1528-C1C1-A312AB08AEBD}"/>
              </a:ext>
            </a:extLst>
          </p:cNvPr>
          <p:cNvPicPr>
            <a:picLocks noGrp="1" noChangeAspect="1"/>
          </p:cNvPicPr>
          <p:nvPr>
            <p:ph sz="half" idx="1"/>
          </p:nvPr>
        </p:nvPicPr>
        <p:blipFill rotWithShape="1">
          <a:blip r:embed="rId3"/>
          <a:srcRect t="6087"/>
          <a:stretch/>
        </p:blipFill>
        <p:spPr>
          <a:xfrm>
            <a:off x="457200" y="1524000"/>
            <a:ext cx="3200400" cy="2173000"/>
          </a:xfrm>
          <a:scene3d>
            <a:camera prst="orthographicFront"/>
            <a:lightRig rig="threePt" dir="t"/>
          </a:scene3d>
          <a:sp3d contourW="95250">
            <a:contourClr>
              <a:schemeClr val="accent3">
                <a:lumMod val="50000"/>
              </a:schemeClr>
            </a:contourClr>
          </a:sp3d>
        </p:spPr>
      </p:pic>
      <p:pic>
        <p:nvPicPr>
          <p:cNvPr id="14" name="Picture 13">
            <a:extLst>
              <a:ext uri="{FF2B5EF4-FFF2-40B4-BE49-F238E27FC236}">
                <a16:creationId xmlns:a16="http://schemas.microsoft.com/office/drawing/2014/main" id="{E5F37A95-4AC3-6195-3533-3D39027ABF23}"/>
              </a:ext>
            </a:extLst>
          </p:cNvPr>
          <p:cNvPicPr>
            <a:picLocks noChangeAspect="1"/>
          </p:cNvPicPr>
          <p:nvPr/>
        </p:nvPicPr>
        <p:blipFill rotWithShape="1">
          <a:blip r:embed="rId4"/>
          <a:srcRect t="4628" r="3835"/>
          <a:stretch/>
        </p:blipFill>
        <p:spPr>
          <a:xfrm>
            <a:off x="8153400" y="1511786"/>
            <a:ext cx="3428999" cy="2247598"/>
          </a:xfrm>
          <a:prstGeom prst="rect">
            <a:avLst/>
          </a:prstGeom>
          <a:scene3d>
            <a:camera prst="orthographicFront"/>
            <a:lightRig rig="threePt" dir="t"/>
          </a:scene3d>
          <a:sp3d contourW="95250">
            <a:contourClr>
              <a:schemeClr val="accent3">
                <a:lumMod val="50000"/>
              </a:schemeClr>
            </a:contourClr>
          </a:sp3d>
        </p:spPr>
      </p:pic>
      <p:pic>
        <p:nvPicPr>
          <p:cNvPr id="16" name="Picture 15">
            <a:extLst>
              <a:ext uri="{FF2B5EF4-FFF2-40B4-BE49-F238E27FC236}">
                <a16:creationId xmlns:a16="http://schemas.microsoft.com/office/drawing/2014/main" id="{9C3F802C-992F-0983-4257-C048C9303F8F}"/>
              </a:ext>
            </a:extLst>
          </p:cNvPr>
          <p:cNvPicPr>
            <a:picLocks noChangeAspect="1"/>
          </p:cNvPicPr>
          <p:nvPr/>
        </p:nvPicPr>
        <p:blipFill rotWithShape="1">
          <a:blip r:embed="rId5"/>
          <a:srcRect t="5381"/>
          <a:stretch/>
        </p:blipFill>
        <p:spPr>
          <a:xfrm>
            <a:off x="2514603" y="4175735"/>
            <a:ext cx="3200401" cy="2215837"/>
          </a:xfrm>
          <a:prstGeom prst="rect">
            <a:avLst/>
          </a:prstGeom>
          <a:scene3d>
            <a:camera prst="orthographicFront"/>
            <a:lightRig rig="threePt" dir="t"/>
          </a:scene3d>
          <a:sp3d contourW="95250">
            <a:contourClr>
              <a:schemeClr val="accent3">
                <a:lumMod val="50000"/>
              </a:schemeClr>
            </a:contourClr>
          </a:sp3d>
        </p:spPr>
      </p:pic>
      <p:pic>
        <p:nvPicPr>
          <p:cNvPr id="18" name="Picture 17">
            <a:extLst>
              <a:ext uri="{FF2B5EF4-FFF2-40B4-BE49-F238E27FC236}">
                <a16:creationId xmlns:a16="http://schemas.microsoft.com/office/drawing/2014/main" id="{3EE94D21-3465-EBE3-6A31-DB0A5021614F}"/>
              </a:ext>
            </a:extLst>
          </p:cNvPr>
          <p:cNvPicPr>
            <a:picLocks noChangeAspect="1"/>
          </p:cNvPicPr>
          <p:nvPr/>
        </p:nvPicPr>
        <p:blipFill rotWithShape="1">
          <a:blip r:embed="rId6"/>
          <a:srcRect t="5587"/>
          <a:stretch/>
        </p:blipFill>
        <p:spPr>
          <a:xfrm>
            <a:off x="6324601" y="4237341"/>
            <a:ext cx="3428999" cy="2175088"/>
          </a:xfrm>
          <a:prstGeom prst="rect">
            <a:avLst/>
          </a:prstGeom>
          <a:scene3d>
            <a:camera prst="orthographicFront"/>
            <a:lightRig rig="threePt" dir="t"/>
          </a:scene3d>
          <a:sp3d contourW="95250">
            <a:contourClr>
              <a:schemeClr val="accent3">
                <a:lumMod val="50000"/>
              </a:schemeClr>
            </a:contourClr>
          </a:sp3d>
        </p:spPr>
      </p:pic>
      <p:pic>
        <p:nvPicPr>
          <p:cNvPr id="7170" name="Picture 2" descr="bouncing basketball animated gif - Clip Art Library">
            <a:extLst>
              <a:ext uri="{FF2B5EF4-FFF2-40B4-BE49-F238E27FC236}">
                <a16:creationId xmlns:a16="http://schemas.microsoft.com/office/drawing/2014/main" id="{695B4816-DB19-50D3-F5D8-03817EAF5E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5210" y="1882548"/>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ouncing basketball animated gif - Clip Art Library">
            <a:extLst>
              <a:ext uri="{FF2B5EF4-FFF2-40B4-BE49-F238E27FC236}">
                <a16:creationId xmlns:a16="http://schemas.microsoft.com/office/drawing/2014/main" id="{9B8A71AA-C3E1-C619-3F52-D91E269F26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8914862">
            <a:off x="7374612" y="2696683"/>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ouncing basketball animated gif - Clip Art Library">
            <a:extLst>
              <a:ext uri="{FF2B5EF4-FFF2-40B4-BE49-F238E27FC236}">
                <a16:creationId xmlns:a16="http://schemas.microsoft.com/office/drawing/2014/main" id="{F7AF45C1-F3DF-D57E-177B-111514445C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247321" flipH="1">
            <a:off x="5676904" y="4858235"/>
            <a:ext cx="800100" cy="7239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3">
            <a:extLst>
              <a:ext uri="{FF2B5EF4-FFF2-40B4-BE49-F238E27FC236}">
                <a16:creationId xmlns:a16="http://schemas.microsoft.com/office/drawing/2014/main" id="{0A655AFA-3099-1FE1-C7AD-B852D2739676}"/>
              </a:ext>
            </a:extLst>
          </p:cNvPr>
          <p:cNvSpPr txBox="1">
            <a:spLocks/>
          </p:cNvSpPr>
          <p:nvPr/>
        </p:nvSpPr>
        <p:spPr>
          <a:xfrm>
            <a:off x="228600" y="1214807"/>
            <a:ext cx="3718560" cy="30919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Player Impact</a:t>
            </a:r>
          </a:p>
        </p:txBody>
      </p:sp>
      <p:sp>
        <p:nvSpPr>
          <p:cNvPr id="26" name="Text Placeholder 3">
            <a:extLst>
              <a:ext uri="{FF2B5EF4-FFF2-40B4-BE49-F238E27FC236}">
                <a16:creationId xmlns:a16="http://schemas.microsoft.com/office/drawing/2014/main" id="{903A88D9-632C-9C1C-8383-6AF4F44065FC}"/>
              </a:ext>
            </a:extLst>
          </p:cNvPr>
          <p:cNvSpPr txBox="1">
            <a:spLocks/>
          </p:cNvSpPr>
          <p:nvPr/>
        </p:nvSpPr>
        <p:spPr>
          <a:xfrm>
            <a:off x="3962400" y="1214807"/>
            <a:ext cx="3992882" cy="30919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Season Performance</a:t>
            </a:r>
          </a:p>
        </p:txBody>
      </p:sp>
      <p:sp>
        <p:nvSpPr>
          <p:cNvPr id="27" name="Text Placeholder 3">
            <a:extLst>
              <a:ext uri="{FF2B5EF4-FFF2-40B4-BE49-F238E27FC236}">
                <a16:creationId xmlns:a16="http://schemas.microsoft.com/office/drawing/2014/main" id="{698D6F60-A64A-65CA-69C2-87ECD58C9B28}"/>
              </a:ext>
            </a:extLst>
          </p:cNvPr>
          <p:cNvSpPr txBox="1">
            <a:spLocks/>
          </p:cNvSpPr>
          <p:nvPr/>
        </p:nvSpPr>
        <p:spPr>
          <a:xfrm>
            <a:off x="7894318" y="1143000"/>
            <a:ext cx="3992882" cy="3091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1900" dirty="0"/>
              <a:t>Draft Power</a:t>
            </a:r>
          </a:p>
        </p:txBody>
      </p:sp>
      <p:sp>
        <p:nvSpPr>
          <p:cNvPr id="28" name="Text Placeholder 3">
            <a:extLst>
              <a:ext uri="{FF2B5EF4-FFF2-40B4-BE49-F238E27FC236}">
                <a16:creationId xmlns:a16="http://schemas.microsoft.com/office/drawing/2014/main" id="{0DC4F0F1-FCBE-AA85-856C-C3C4C3C8BB2F}"/>
              </a:ext>
            </a:extLst>
          </p:cNvPr>
          <p:cNvSpPr txBox="1">
            <a:spLocks/>
          </p:cNvSpPr>
          <p:nvPr/>
        </p:nvSpPr>
        <p:spPr>
          <a:xfrm>
            <a:off x="2227579" y="3928148"/>
            <a:ext cx="3718560" cy="30919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Weighted Win Cost</a:t>
            </a:r>
          </a:p>
        </p:txBody>
      </p:sp>
      <p:sp>
        <p:nvSpPr>
          <p:cNvPr id="30" name="Text Placeholder 3">
            <a:extLst>
              <a:ext uri="{FF2B5EF4-FFF2-40B4-BE49-F238E27FC236}">
                <a16:creationId xmlns:a16="http://schemas.microsoft.com/office/drawing/2014/main" id="{9CB09B8C-4E9B-F930-17C0-59E87F92B059}"/>
              </a:ext>
            </a:extLst>
          </p:cNvPr>
          <p:cNvSpPr txBox="1">
            <a:spLocks/>
          </p:cNvSpPr>
          <p:nvPr/>
        </p:nvSpPr>
        <p:spPr>
          <a:xfrm>
            <a:off x="6042658" y="3923805"/>
            <a:ext cx="3992882" cy="3091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1900" dirty="0"/>
              <a:t>Draft Pick Value</a:t>
            </a:r>
          </a:p>
        </p:txBody>
      </p:sp>
    </p:spTree>
    <p:extLst>
      <p:ext uri="{BB962C8B-B14F-4D97-AF65-F5344CB8AC3E}">
        <p14:creationId xmlns:p14="http://schemas.microsoft.com/office/powerpoint/2010/main" val="929494416"/>
      </p:ext>
    </p:extLst>
  </p:cSld>
  <p:clrMapOvr>
    <a:masterClrMapping/>
  </p:clrMapOvr>
  <mc:AlternateContent xmlns:mc="http://schemas.openxmlformats.org/markup-compatibility/2006">
    <mc:Choice xmlns:p14="http://schemas.microsoft.com/office/powerpoint/2010/main" Requires="p14">
      <p:transition spd="slow" p14:dur="2750" advTm="8000">
        <p14:reveal/>
      </p:transition>
    </mc:Choice>
    <mc:Fallback>
      <p:transition spd="slow"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lstStyle/>
          <a:p>
            <a:pPr algn="ctr"/>
            <a:r>
              <a:rPr lang="en-US" dirty="0"/>
              <a:t>Tails of Variable #1: Impact</a:t>
            </a:r>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1143001" y="5187847"/>
            <a:ext cx="4038600" cy="98846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a:t>
            </a:r>
            <a:r>
              <a:rPr lang="en-US" sz="2000" dirty="0"/>
              <a:t>The left tail shows the small number of players who had a negative impact on their teams over the career.</a:t>
            </a:r>
          </a:p>
        </p:txBody>
      </p:sp>
      <p:pic>
        <p:nvPicPr>
          <p:cNvPr id="10" name="Picture 9" descr="A picture containing text, screenshot, diagram, line&#10;&#10;Description automatically generated">
            <a:extLst>
              <a:ext uri="{FF2B5EF4-FFF2-40B4-BE49-F238E27FC236}">
                <a16:creationId xmlns:a16="http://schemas.microsoft.com/office/drawing/2014/main" id="{C1F0EAA1-CFD2-D81F-938D-DD87F1ED2F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371600"/>
            <a:ext cx="4648200" cy="3486150"/>
          </a:xfrm>
          <a:prstGeom prst="rect">
            <a:avLst/>
          </a:prstGeom>
          <a:scene3d>
            <a:camera prst="orthographicFront"/>
            <a:lightRig rig="threePt" dir="t"/>
          </a:scene3d>
          <a:sp3d contourW="95250">
            <a:contourClr>
              <a:schemeClr val="accent3">
                <a:lumMod val="50000"/>
              </a:schemeClr>
            </a:contourClr>
          </a:sp3d>
        </p:spPr>
      </p:pic>
      <p:pic>
        <p:nvPicPr>
          <p:cNvPr id="12" name="Picture 11" descr="A picture containing text, screenshot, diagram, line&#10;&#10;Description automatically generated">
            <a:extLst>
              <a:ext uri="{FF2B5EF4-FFF2-40B4-BE49-F238E27FC236}">
                <a16:creationId xmlns:a16="http://schemas.microsoft.com/office/drawing/2014/main" id="{8245E629-6A15-E199-FCDA-7D2E9FBDFF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371600"/>
            <a:ext cx="4648201" cy="3486150"/>
          </a:xfrm>
          <a:prstGeom prst="rect">
            <a:avLst/>
          </a:prstGeom>
          <a:scene3d>
            <a:camera prst="orthographicFront"/>
            <a:lightRig rig="threePt" dir="t"/>
          </a:scene3d>
          <a:sp3d contourW="95250">
            <a:contourClr>
              <a:schemeClr val="accent3">
                <a:lumMod val="50000"/>
              </a:schemeClr>
            </a:contourClr>
          </a:sp3d>
        </p:spPr>
      </p:pic>
      <p:sp>
        <p:nvSpPr>
          <p:cNvPr id="13" name="Text Placeholder 3">
            <a:extLst>
              <a:ext uri="{FF2B5EF4-FFF2-40B4-BE49-F238E27FC236}">
                <a16:creationId xmlns:a16="http://schemas.microsoft.com/office/drawing/2014/main" id="{5AA3F043-ED02-D172-958B-B2BB79D8CFBE}"/>
              </a:ext>
            </a:extLst>
          </p:cNvPr>
          <p:cNvSpPr txBox="1">
            <a:spLocks/>
          </p:cNvSpPr>
          <p:nvPr/>
        </p:nvSpPr>
        <p:spPr>
          <a:xfrm>
            <a:off x="7010400" y="5183733"/>
            <a:ext cx="4343400" cy="114301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a:t>
            </a:r>
            <a:r>
              <a:rPr lang="en-US" sz="2000" dirty="0"/>
              <a:t>The right tail shows the most extraordinary players. The highest ranked player measured in 'Impact' is LeBron James, the rightmost line around 480.</a:t>
            </a:r>
          </a:p>
        </p:txBody>
      </p:sp>
      <p:pic>
        <p:nvPicPr>
          <p:cNvPr id="6146" name="Picture 2" descr="Top Bouncing Balls Stickers for Android &amp; iOS | Gfycat">
            <a:extLst>
              <a:ext uri="{FF2B5EF4-FFF2-40B4-BE49-F238E27FC236}">
                <a16:creationId xmlns:a16="http://schemas.microsoft.com/office/drawing/2014/main" id="{BF9D309C-2ED1-AE80-0E39-64D4677ED0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8450" y="2657475"/>
            <a:ext cx="147955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07516"/>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lstStyle/>
          <a:p>
            <a:pPr algn="ctr"/>
            <a:r>
              <a:rPr lang="en-US" dirty="0"/>
              <a:t>Tails of Variable #2: Season </a:t>
            </a:r>
            <a:r>
              <a:rPr lang="en-US" dirty="0" err="1"/>
              <a:t>Perfomance</a:t>
            </a:r>
            <a:endParaRPr lang="en-US" dirty="0"/>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924500" y="5560468"/>
            <a:ext cx="4495800" cy="7619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1430" dirty="0">
                <a:sym typeface="Wingdings" panose="05000000000000000000" pitchFamily="2" charset="2"/>
              </a:rPr>
              <a:t> </a:t>
            </a:r>
            <a:r>
              <a:rPr lang="en-US" sz="1430" dirty="0"/>
              <a:t>The left tail shows the worst teams, such as the 2011-12 Charlotte Bobcats, the 2015-2016 Philadelphia 76ers, and the 2009-10 New Jersey Nets.</a:t>
            </a:r>
          </a:p>
        </p:txBody>
      </p:sp>
      <p:pic>
        <p:nvPicPr>
          <p:cNvPr id="10" name="Picture 9" descr="A picture containing text, screenshot, diagram, line&#10;&#10;Description automatically generated">
            <a:extLst>
              <a:ext uri="{FF2B5EF4-FFF2-40B4-BE49-F238E27FC236}">
                <a16:creationId xmlns:a16="http://schemas.microsoft.com/office/drawing/2014/main" id="{C1F0EAA1-CFD2-D81F-938D-DD87F1ED2F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393399"/>
            <a:ext cx="4191000" cy="3143250"/>
          </a:xfrm>
          <a:prstGeom prst="rect">
            <a:avLst/>
          </a:prstGeom>
          <a:scene3d>
            <a:camera prst="orthographicFront"/>
            <a:lightRig rig="threePt" dir="t"/>
          </a:scene3d>
          <a:sp3d contourW="95250">
            <a:contourClr>
              <a:schemeClr val="accent3">
                <a:lumMod val="50000"/>
              </a:schemeClr>
            </a:contourClr>
          </a:sp3d>
        </p:spPr>
      </p:pic>
      <p:pic>
        <p:nvPicPr>
          <p:cNvPr id="12" name="Picture 11" descr="A picture containing text, screenshot, diagram, line&#10;&#10;Description automatically generated">
            <a:extLst>
              <a:ext uri="{FF2B5EF4-FFF2-40B4-BE49-F238E27FC236}">
                <a16:creationId xmlns:a16="http://schemas.microsoft.com/office/drawing/2014/main" id="{8245E629-6A15-E199-FCDA-7D2E9FBDFF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6020" y="3181549"/>
            <a:ext cx="4191000" cy="3143249"/>
          </a:xfrm>
          <a:prstGeom prst="rect">
            <a:avLst/>
          </a:prstGeom>
          <a:scene3d>
            <a:camera prst="orthographicFront"/>
            <a:lightRig rig="threePt" dir="t"/>
          </a:scene3d>
          <a:sp3d contourW="95250">
            <a:contourClr>
              <a:schemeClr val="accent3">
                <a:lumMod val="50000"/>
              </a:schemeClr>
            </a:contourClr>
          </a:sp3d>
        </p:spPr>
      </p:pic>
      <p:sp>
        <p:nvSpPr>
          <p:cNvPr id="13" name="Text Placeholder 3">
            <a:extLst>
              <a:ext uri="{FF2B5EF4-FFF2-40B4-BE49-F238E27FC236}">
                <a16:creationId xmlns:a16="http://schemas.microsoft.com/office/drawing/2014/main" id="{5AA3F043-ED02-D172-958B-B2BB79D8CFBE}"/>
              </a:ext>
            </a:extLst>
          </p:cNvPr>
          <p:cNvSpPr txBox="1">
            <a:spLocks/>
          </p:cNvSpPr>
          <p:nvPr/>
        </p:nvSpPr>
        <p:spPr>
          <a:xfrm>
            <a:off x="6858000" y="1343253"/>
            <a:ext cx="4343400" cy="10951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1420" dirty="0">
                <a:sym typeface="Wingdings" panose="05000000000000000000" pitchFamily="2" charset="2"/>
              </a:rPr>
              <a:t> </a:t>
            </a:r>
            <a:r>
              <a:rPr lang="en-US" sz="1420" dirty="0"/>
              <a:t>The right tail includes such teams as the 2012-13 Miami Heat, the 1995-96 Chicago Bulls, the 2015-16 Golden State Warriors, and the 2008-09 LA Lakers.</a:t>
            </a:r>
          </a:p>
        </p:txBody>
      </p:sp>
      <p:pic>
        <p:nvPicPr>
          <p:cNvPr id="28674" name="Picture 2" descr="Bobcats Logo and symbol, meaning, history, PNG, brand">
            <a:extLst>
              <a:ext uri="{FF2B5EF4-FFF2-40B4-BE49-F238E27FC236}">
                <a16:creationId xmlns:a16="http://schemas.microsoft.com/office/drawing/2014/main" id="{F55F87A5-DDB7-77F1-F6EF-D8E2413BE7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4725793"/>
            <a:ext cx="1002030" cy="62626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AFCC5EED-D7A5-0991-0F4C-9DD8E70ECC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48109" y="4699898"/>
            <a:ext cx="648582" cy="647084"/>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New Jersey Nets Logo PNG Transparent &amp; SVG Vector - Freebie Supply">
            <a:extLst>
              <a:ext uri="{FF2B5EF4-FFF2-40B4-BE49-F238E27FC236}">
                <a16:creationId xmlns:a16="http://schemas.microsoft.com/office/drawing/2014/main" id="{378801B7-74F1-5EDB-1357-FA170BC7A4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61789" y="4642440"/>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Miami Heat Logo PNG Transparent &amp; SVG Vector - Freebie Supply">
            <a:extLst>
              <a:ext uri="{FF2B5EF4-FFF2-40B4-BE49-F238E27FC236}">
                <a16:creationId xmlns:a16="http://schemas.microsoft.com/office/drawing/2014/main" id="{D45E5666-04E0-5650-632B-CE91D921038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06618" y="1981200"/>
            <a:ext cx="808782" cy="1145930"/>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descr="Chicago Bulls Logo, symbol, meaning, history, PNG, brand">
            <a:extLst>
              <a:ext uri="{FF2B5EF4-FFF2-40B4-BE49-F238E27FC236}">
                <a16:creationId xmlns:a16="http://schemas.microsoft.com/office/drawing/2014/main" id="{9060E145-1F49-549D-DAB7-3144017811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2" y="2188528"/>
            <a:ext cx="1191817" cy="670398"/>
          </a:xfrm>
          <a:prstGeom prst="rect">
            <a:avLst/>
          </a:prstGeom>
          <a:noFill/>
          <a:extLst>
            <a:ext uri="{909E8E84-426E-40DD-AFC4-6F175D3DCCD1}">
              <a14:hiddenFill xmlns:a14="http://schemas.microsoft.com/office/drawing/2010/main">
                <a:solidFill>
                  <a:srgbClr val="FFFFFF"/>
                </a:solidFill>
              </a14:hiddenFill>
            </a:ext>
          </a:extLst>
        </p:spPr>
      </p:pic>
      <p:pic>
        <p:nvPicPr>
          <p:cNvPr id="28684" name="Picture 12" descr="Golden State Warriors Logo transparent PNG - StickPNG">
            <a:extLst>
              <a:ext uri="{FF2B5EF4-FFF2-40B4-BE49-F238E27FC236}">
                <a16:creationId xmlns:a16="http://schemas.microsoft.com/office/drawing/2014/main" id="{CE42D208-B969-EC2A-3633-BE5F3E3FA01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44000" y="2024578"/>
            <a:ext cx="837453" cy="1023422"/>
          </a:xfrm>
          <a:prstGeom prst="rect">
            <a:avLst/>
          </a:prstGeom>
          <a:noFill/>
          <a:extLst>
            <a:ext uri="{909E8E84-426E-40DD-AFC4-6F175D3DCCD1}">
              <a14:hiddenFill xmlns:a14="http://schemas.microsoft.com/office/drawing/2010/main">
                <a:solidFill>
                  <a:srgbClr val="FFFFFF"/>
                </a:solidFill>
              </a14:hiddenFill>
            </a:ext>
          </a:extLst>
        </p:spPr>
      </p:pic>
      <p:pic>
        <p:nvPicPr>
          <p:cNvPr id="28686" name="Picture 14" descr="Los Angeles Lakers Logo PNG Transparent &amp; SVG Vector - Freebie Supply">
            <a:extLst>
              <a:ext uri="{FF2B5EF4-FFF2-40B4-BE49-F238E27FC236}">
                <a16:creationId xmlns:a16="http://schemas.microsoft.com/office/drawing/2014/main" id="{C8FB4A54-E79B-3E34-A089-CAEAD59022B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34600" y="2133600"/>
            <a:ext cx="1170383" cy="78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346546"/>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2000"/>
                                        <p:tgtEl>
                                          <p:spTgt spid="28674"/>
                                        </p:tgtEl>
                                      </p:cBhvr>
                                    </p:animEffect>
                                    <p:anim calcmode="lin" valueType="num">
                                      <p:cBhvr>
                                        <p:cTn id="8" dur="2000" fill="hold"/>
                                        <p:tgtEl>
                                          <p:spTgt spid="28674"/>
                                        </p:tgtEl>
                                        <p:attrNameLst>
                                          <p:attrName>ppt_w</p:attrName>
                                        </p:attrNameLst>
                                      </p:cBhvr>
                                      <p:tavLst>
                                        <p:tav tm="0" fmla="#ppt_w*sin(2.5*pi*$)">
                                          <p:val>
                                            <p:fltVal val="0"/>
                                          </p:val>
                                        </p:tav>
                                        <p:tav tm="100000">
                                          <p:val>
                                            <p:fltVal val="1"/>
                                          </p:val>
                                        </p:tav>
                                      </p:tavLst>
                                    </p:anim>
                                    <p:anim calcmode="lin" valueType="num">
                                      <p:cBhvr>
                                        <p:cTn id="9" dur="2000" fill="hold"/>
                                        <p:tgtEl>
                                          <p:spTgt spid="2867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fade">
                                      <p:cBhvr>
                                        <p:cTn id="12" dur="2000"/>
                                        <p:tgtEl>
                                          <p:spTgt spid="28676"/>
                                        </p:tgtEl>
                                      </p:cBhvr>
                                    </p:animEffect>
                                    <p:anim calcmode="lin" valueType="num">
                                      <p:cBhvr>
                                        <p:cTn id="13" dur="2000" fill="hold"/>
                                        <p:tgtEl>
                                          <p:spTgt spid="28676"/>
                                        </p:tgtEl>
                                        <p:attrNameLst>
                                          <p:attrName>ppt_w</p:attrName>
                                        </p:attrNameLst>
                                      </p:cBhvr>
                                      <p:tavLst>
                                        <p:tav tm="0" fmla="#ppt_w*sin(2.5*pi*$)">
                                          <p:val>
                                            <p:fltVal val="0"/>
                                          </p:val>
                                        </p:tav>
                                        <p:tav tm="100000">
                                          <p:val>
                                            <p:fltVal val="1"/>
                                          </p:val>
                                        </p:tav>
                                      </p:tavLst>
                                    </p:anim>
                                    <p:anim calcmode="lin" valueType="num">
                                      <p:cBhvr>
                                        <p:cTn id="14" dur="2000" fill="hold"/>
                                        <p:tgtEl>
                                          <p:spTgt spid="28676"/>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28678"/>
                                        </p:tgtEl>
                                        <p:attrNameLst>
                                          <p:attrName>style.visibility</p:attrName>
                                        </p:attrNameLst>
                                      </p:cBhvr>
                                      <p:to>
                                        <p:strVal val="visible"/>
                                      </p:to>
                                    </p:set>
                                    <p:animEffect transition="in" filter="fade">
                                      <p:cBhvr>
                                        <p:cTn id="17" dur="2000"/>
                                        <p:tgtEl>
                                          <p:spTgt spid="28678"/>
                                        </p:tgtEl>
                                      </p:cBhvr>
                                    </p:animEffect>
                                    <p:anim calcmode="lin" valueType="num">
                                      <p:cBhvr>
                                        <p:cTn id="18" dur="2000" fill="hold"/>
                                        <p:tgtEl>
                                          <p:spTgt spid="28678"/>
                                        </p:tgtEl>
                                        <p:attrNameLst>
                                          <p:attrName>ppt_w</p:attrName>
                                        </p:attrNameLst>
                                      </p:cBhvr>
                                      <p:tavLst>
                                        <p:tav tm="0" fmla="#ppt_w*sin(2.5*pi*$)">
                                          <p:val>
                                            <p:fltVal val="0"/>
                                          </p:val>
                                        </p:tav>
                                        <p:tav tm="100000">
                                          <p:val>
                                            <p:fltVal val="1"/>
                                          </p:val>
                                        </p:tav>
                                      </p:tavLst>
                                    </p:anim>
                                    <p:anim calcmode="lin" valueType="num">
                                      <p:cBhvr>
                                        <p:cTn id="19" dur="2000" fill="hold"/>
                                        <p:tgtEl>
                                          <p:spTgt spid="2867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nodeType="clickEffect">
                                  <p:stCondLst>
                                    <p:cond delay="0"/>
                                  </p:stCondLst>
                                  <p:childTnLst>
                                    <p:set>
                                      <p:cBhvr>
                                        <p:cTn id="23" dur="1" fill="hold">
                                          <p:stCondLst>
                                            <p:cond delay="0"/>
                                          </p:stCondLst>
                                        </p:cTn>
                                        <p:tgtEl>
                                          <p:spTgt spid="28682"/>
                                        </p:tgtEl>
                                        <p:attrNameLst>
                                          <p:attrName>style.visibility</p:attrName>
                                        </p:attrNameLst>
                                      </p:cBhvr>
                                      <p:to>
                                        <p:strVal val="visible"/>
                                      </p:to>
                                    </p:set>
                                    <p:animEffect transition="in" filter="fade">
                                      <p:cBhvr>
                                        <p:cTn id="24" dur="2000"/>
                                        <p:tgtEl>
                                          <p:spTgt spid="28682"/>
                                        </p:tgtEl>
                                      </p:cBhvr>
                                    </p:animEffect>
                                    <p:anim calcmode="lin" valueType="num">
                                      <p:cBhvr>
                                        <p:cTn id="25" dur="2000" fill="hold"/>
                                        <p:tgtEl>
                                          <p:spTgt spid="28682"/>
                                        </p:tgtEl>
                                        <p:attrNameLst>
                                          <p:attrName>ppt_w</p:attrName>
                                        </p:attrNameLst>
                                      </p:cBhvr>
                                      <p:tavLst>
                                        <p:tav tm="0" fmla="#ppt_w*sin(2.5*pi*$)">
                                          <p:val>
                                            <p:fltVal val="0"/>
                                          </p:val>
                                        </p:tav>
                                        <p:tav tm="100000">
                                          <p:val>
                                            <p:fltVal val="1"/>
                                          </p:val>
                                        </p:tav>
                                      </p:tavLst>
                                    </p:anim>
                                    <p:anim calcmode="lin" valueType="num">
                                      <p:cBhvr>
                                        <p:cTn id="26" dur="2000" fill="hold"/>
                                        <p:tgtEl>
                                          <p:spTgt spid="28682"/>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0"/>
                                  </p:stCondLst>
                                  <p:childTnLst>
                                    <p:set>
                                      <p:cBhvr>
                                        <p:cTn id="28" dur="1" fill="hold">
                                          <p:stCondLst>
                                            <p:cond delay="0"/>
                                          </p:stCondLst>
                                        </p:cTn>
                                        <p:tgtEl>
                                          <p:spTgt spid="28680"/>
                                        </p:tgtEl>
                                        <p:attrNameLst>
                                          <p:attrName>style.visibility</p:attrName>
                                        </p:attrNameLst>
                                      </p:cBhvr>
                                      <p:to>
                                        <p:strVal val="visible"/>
                                      </p:to>
                                    </p:set>
                                    <p:animEffect transition="in" filter="fade">
                                      <p:cBhvr>
                                        <p:cTn id="29" dur="2000"/>
                                        <p:tgtEl>
                                          <p:spTgt spid="28680"/>
                                        </p:tgtEl>
                                      </p:cBhvr>
                                    </p:animEffect>
                                    <p:anim calcmode="lin" valueType="num">
                                      <p:cBhvr>
                                        <p:cTn id="30" dur="2000" fill="hold"/>
                                        <p:tgtEl>
                                          <p:spTgt spid="28680"/>
                                        </p:tgtEl>
                                        <p:attrNameLst>
                                          <p:attrName>ppt_w</p:attrName>
                                        </p:attrNameLst>
                                      </p:cBhvr>
                                      <p:tavLst>
                                        <p:tav tm="0" fmla="#ppt_w*sin(2.5*pi*$)">
                                          <p:val>
                                            <p:fltVal val="0"/>
                                          </p:val>
                                        </p:tav>
                                        <p:tav tm="100000">
                                          <p:val>
                                            <p:fltVal val="1"/>
                                          </p:val>
                                        </p:tav>
                                      </p:tavLst>
                                    </p:anim>
                                    <p:anim calcmode="lin" valueType="num">
                                      <p:cBhvr>
                                        <p:cTn id="31" dur="2000" fill="hold"/>
                                        <p:tgtEl>
                                          <p:spTgt spid="28680"/>
                                        </p:tgtEl>
                                        <p:attrNameLst>
                                          <p:attrName>ppt_h</p:attrName>
                                        </p:attrNameLst>
                                      </p:cBhvr>
                                      <p:tavLst>
                                        <p:tav tm="0">
                                          <p:val>
                                            <p:strVal val="#ppt_h"/>
                                          </p:val>
                                        </p:tav>
                                        <p:tav tm="100000">
                                          <p:val>
                                            <p:strVal val="#ppt_h"/>
                                          </p:val>
                                        </p:tav>
                                      </p:tavLst>
                                    </p:anim>
                                  </p:childTnLst>
                                </p:cTn>
                              </p:par>
                              <p:par>
                                <p:cTn id="32" presetID="45" presetClass="entr" presetSubtype="0" fill="hold" nodeType="withEffect">
                                  <p:stCondLst>
                                    <p:cond delay="0"/>
                                  </p:stCondLst>
                                  <p:childTnLst>
                                    <p:set>
                                      <p:cBhvr>
                                        <p:cTn id="33" dur="1" fill="hold">
                                          <p:stCondLst>
                                            <p:cond delay="0"/>
                                          </p:stCondLst>
                                        </p:cTn>
                                        <p:tgtEl>
                                          <p:spTgt spid="28684"/>
                                        </p:tgtEl>
                                        <p:attrNameLst>
                                          <p:attrName>style.visibility</p:attrName>
                                        </p:attrNameLst>
                                      </p:cBhvr>
                                      <p:to>
                                        <p:strVal val="visible"/>
                                      </p:to>
                                    </p:set>
                                    <p:animEffect transition="in" filter="fade">
                                      <p:cBhvr>
                                        <p:cTn id="34" dur="2000"/>
                                        <p:tgtEl>
                                          <p:spTgt spid="28684"/>
                                        </p:tgtEl>
                                      </p:cBhvr>
                                    </p:animEffect>
                                    <p:anim calcmode="lin" valueType="num">
                                      <p:cBhvr>
                                        <p:cTn id="35" dur="2000" fill="hold"/>
                                        <p:tgtEl>
                                          <p:spTgt spid="28684"/>
                                        </p:tgtEl>
                                        <p:attrNameLst>
                                          <p:attrName>ppt_w</p:attrName>
                                        </p:attrNameLst>
                                      </p:cBhvr>
                                      <p:tavLst>
                                        <p:tav tm="0" fmla="#ppt_w*sin(2.5*pi*$)">
                                          <p:val>
                                            <p:fltVal val="0"/>
                                          </p:val>
                                        </p:tav>
                                        <p:tav tm="100000">
                                          <p:val>
                                            <p:fltVal val="1"/>
                                          </p:val>
                                        </p:tav>
                                      </p:tavLst>
                                    </p:anim>
                                    <p:anim calcmode="lin" valueType="num">
                                      <p:cBhvr>
                                        <p:cTn id="36" dur="2000" fill="hold"/>
                                        <p:tgtEl>
                                          <p:spTgt spid="28684"/>
                                        </p:tgtEl>
                                        <p:attrNameLst>
                                          <p:attrName>ppt_h</p:attrName>
                                        </p:attrNameLst>
                                      </p:cBhvr>
                                      <p:tavLst>
                                        <p:tav tm="0">
                                          <p:val>
                                            <p:strVal val="#ppt_h"/>
                                          </p:val>
                                        </p:tav>
                                        <p:tav tm="100000">
                                          <p:val>
                                            <p:strVal val="#ppt_h"/>
                                          </p:val>
                                        </p:tav>
                                      </p:tavLst>
                                    </p:anim>
                                  </p:childTnLst>
                                </p:cTn>
                              </p:par>
                              <p:par>
                                <p:cTn id="37" presetID="45" presetClass="entr" presetSubtype="0" fill="hold" nodeType="withEffect">
                                  <p:stCondLst>
                                    <p:cond delay="0"/>
                                  </p:stCondLst>
                                  <p:childTnLst>
                                    <p:set>
                                      <p:cBhvr>
                                        <p:cTn id="38" dur="1" fill="hold">
                                          <p:stCondLst>
                                            <p:cond delay="0"/>
                                          </p:stCondLst>
                                        </p:cTn>
                                        <p:tgtEl>
                                          <p:spTgt spid="28686"/>
                                        </p:tgtEl>
                                        <p:attrNameLst>
                                          <p:attrName>style.visibility</p:attrName>
                                        </p:attrNameLst>
                                      </p:cBhvr>
                                      <p:to>
                                        <p:strVal val="visible"/>
                                      </p:to>
                                    </p:set>
                                    <p:animEffect transition="in" filter="fade">
                                      <p:cBhvr>
                                        <p:cTn id="39" dur="2000"/>
                                        <p:tgtEl>
                                          <p:spTgt spid="28686"/>
                                        </p:tgtEl>
                                      </p:cBhvr>
                                    </p:animEffect>
                                    <p:anim calcmode="lin" valueType="num">
                                      <p:cBhvr>
                                        <p:cTn id="40" dur="2000" fill="hold"/>
                                        <p:tgtEl>
                                          <p:spTgt spid="28686"/>
                                        </p:tgtEl>
                                        <p:attrNameLst>
                                          <p:attrName>ppt_w</p:attrName>
                                        </p:attrNameLst>
                                      </p:cBhvr>
                                      <p:tavLst>
                                        <p:tav tm="0" fmla="#ppt_w*sin(2.5*pi*$)">
                                          <p:val>
                                            <p:fltVal val="0"/>
                                          </p:val>
                                        </p:tav>
                                        <p:tav tm="100000">
                                          <p:val>
                                            <p:fltVal val="1"/>
                                          </p:val>
                                        </p:tav>
                                      </p:tavLst>
                                    </p:anim>
                                    <p:anim calcmode="lin" valueType="num">
                                      <p:cBhvr>
                                        <p:cTn id="41" dur="2000" fill="hold"/>
                                        <p:tgtEl>
                                          <p:spTgt spid="2868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lstStyle/>
          <a:p>
            <a:pPr algn="ctr"/>
            <a:r>
              <a:rPr lang="en-US" dirty="0"/>
              <a:t>Tails of Variable #3: Draft Power</a:t>
            </a:r>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304800" y="5165394"/>
            <a:ext cx="5562600" cy="12354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a:t>
            </a:r>
            <a:r>
              <a:rPr lang="en-US" sz="2100" dirty="0">
                <a:sym typeface="Wingdings" panose="05000000000000000000" pitchFamily="2" charset="2"/>
              </a:rPr>
              <a:t> </a:t>
            </a:r>
            <a:r>
              <a:rPr lang="en-US" sz="2100" dirty="0"/>
              <a:t>There are a number of teams every season who have no draft pick, usually because they have been traded. There are so many that the entire lower bound is larger than the specified tail, so I drew a single line at 0. </a:t>
            </a:r>
          </a:p>
        </p:txBody>
      </p:sp>
      <p:sp>
        <p:nvSpPr>
          <p:cNvPr id="13" name="Text Placeholder 3">
            <a:extLst>
              <a:ext uri="{FF2B5EF4-FFF2-40B4-BE49-F238E27FC236}">
                <a16:creationId xmlns:a16="http://schemas.microsoft.com/office/drawing/2014/main" id="{5AA3F043-ED02-D172-958B-B2BB79D8CFBE}"/>
              </a:ext>
            </a:extLst>
          </p:cNvPr>
          <p:cNvSpPr txBox="1">
            <a:spLocks/>
          </p:cNvSpPr>
          <p:nvPr/>
        </p:nvSpPr>
        <p:spPr>
          <a:xfrm>
            <a:off x="6553202" y="5183733"/>
            <a:ext cx="5257798" cy="75986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a:t>
            </a:r>
            <a:r>
              <a:rPr lang="en-US" sz="2000" dirty="0"/>
              <a:t>For the right tail, there are teams who have accumulated picks. These are more unusual, because the first few picks are highly coveted.</a:t>
            </a:r>
          </a:p>
          <a:p>
            <a:pPr algn="ctr"/>
            <a:endParaRPr lang="en-US" sz="2000" dirty="0"/>
          </a:p>
        </p:txBody>
      </p:sp>
      <p:pic>
        <p:nvPicPr>
          <p:cNvPr id="4" name="Picture 3" descr="A picture containing text, screenshot, line, number&#10;&#10;Description automatically generated">
            <a:extLst>
              <a:ext uri="{FF2B5EF4-FFF2-40B4-BE49-F238E27FC236}">
                <a16:creationId xmlns:a16="http://schemas.microsoft.com/office/drawing/2014/main" id="{C08D2205-B396-C125-04C6-8435B54779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371600"/>
            <a:ext cx="4648200" cy="3486150"/>
          </a:xfrm>
          <a:prstGeom prst="rect">
            <a:avLst/>
          </a:prstGeom>
          <a:scene3d>
            <a:camera prst="orthographicFront"/>
            <a:lightRig rig="threePt" dir="t"/>
          </a:scene3d>
          <a:sp3d contourW="95250">
            <a:contourClr>
              <a:schemeClr val="accent3">
                <a:lumMod val="50000"/>
              </a:schemeClr>
            </a:contourClr>
          </a:sp3d>
        </p:spPr>
      </p:pic>
      <p:pic>
        <p:nvPicPr>
          <p:cNvPr id="6" name="Picture 5" descr="A picture containing text, diagram, screenshot, line&#10;&#10;Description automatically generated">
            <a:extLst>
              <a:ext uri="{FF2B5EF4-FFF2-40B4-BE49-F238E27FC236}">
                <a16:creationId xmlns:a16="http://schemas.microsoft.com/office/drawing/2014/main" id="{8DF20D5D-810E-C416-7024-DBAE175246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371600"/>
            <a:ext cx="4648200" cy="3486150"/>
          </a:xfrm>
          <a:prstGeom prst="rect">
            <a:avLst/>
          </a:prstGeom>
          <a:scene3d>
            <a:camera prst="orthographicFront"/>
            <a:lightRig rig="threePt" dir="t"/>
          </a:scene3d>
          <a:sp3d contourW="95250">
            <a:contourClr>
              <a:schemeClr val="accent3">
                <a:lumMod val="50000"/>
              </a:schemeClr>
            </a:contourClr>
          </a:sp3d>
        </p:spPr>
      </p:pic>
      <p:pic>
        <p:nvPicPr>
          <p:cNvPr id="31746" name="Picture 2" descr="Lebron James Sport Sticker by Jake Martella for iOS &amp; Android | GIPHY">
            <a:extLst>
              <a:ext uri="{FF2B5EF4-FFF2-40B4-BE49-F238E27FC236}">
                <a16:creationId xmlns:a16="http://schemas.microsoft.com/office/drawing/2014/main" id="{AFD9A425-6607-EDD6-B3DF-584E5CB47E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2362556"/>
            <a:ext cx="1981200" cy="1485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CC71E-8E42-1F6E-4023-7F7B39CF0961}"/>
              </a:ext>
            </a:extLst>
          </p:cNvPr>
          <p:cNvSpPr txBox="1"/>
          <p:nvPr/>
        </p:nvSpPr>
        <p:spPr>
          <a:xfrm>
            <a:off x="76200" y="6536323"/>
            <a:ext cx="10820400" cy="215444"/>
          </a:xfrm>
          <a:prstGeom prst="rect">
            <a:avLst/>
          </a:prstGeom>
          <a:noFill/>
        </p:spPr>
        <p:txBody>
          <a:bodyPr wrap="square">
            <a:spAutoFit/>
          </a:bodyPr>
          <a:lstStyle/>
          <a:p>
            <a:r>
              <a:rPr lang="en-US" sz="800" dirty="0">
                <a:solidFill>
                  <a:schemeClr val="bg1"/>
                </a:solidFill>
              </a:rPr>
              <a:t>https://media0.giphy.com/media/Ma0lUxnBMe54222PJo/giphy.gif?cid=6c09b952gzf2kxsaaqg7wss4kdjm50ntsa71uw8f54i9x4d5&amp;ep=v1_stickers_related&amp;rid=giphy.gif&amp;ct=s</a:t>
            </a:r>
          </a:p>
        </p:txBody>
      </p:sp>
    </p:spTree>
    <p:extLst>
      <p:ext uri="{BB962C8B-B14F-4D97-AF65-F5344CB8AC3E}">
        <p14:creationId xmlns:p14="http://schemas.microsoft.com/office/powerpoint/2010/main" val="2154404227"/>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lstStyle/>
          <a:p>
            <a:pPr algn="ctr"/>
            <a:r>
              <a:rPr lang="en-US" dirty="0"/>
              <a:t>Tails of Variable #3: Draft Power</a:t>
            </a:r>
          </a:p>
        </p:txBody>
      </p:sp>
      <p:pic>
        <p:nvPicPr>
          <p:cNvPr id="5" name="Picture 4">
            <a:extLst>
              <a:ext uri="{FF2B5EF4-FFF2-40B4-BE49-F238E27FC236}">
                <a16:creationId xmlns:a16="http://schemas.microsoft.com/office/drawing/2014/main" id="{92DEBFA2-D3D2-BC9E-9C31-BAD2D40BF2D0}"/>
              </a:ext>
            </a:extLst>
          </p:cNvPr>
          <p:cNvPicPr>
            <a:picLocks noChangeAspect="1"/>
          </p:cNvPicPr>
          <p:nvPr/>
        </p:nvPicPr>
        <p:blipFill rotWithShape="1">
          <a:blip r:embed="rId2"/>
          <a:srcRect t="14634"/>
          <a:stretch/>
        </p:blipFill>
        <p:spPr>
          <a:xfrm>
            <a:off x="435533" y="1825958"/>
            <a:ext cx="5431867" cy="2936540"/>
          </a:xfrm>
          <a:prstGeom prst="rect">
            <a:avLst/>
          </a:prstGeom>
          <a:scene3d>
            <a:camera prst="orthographicFront"/>
            <a:lightRig rig="threePt" dir="t"/>
          </a:scene3d>
          <a:sp3d contourW="95250">
            <a:contourClr>
              <a:schemeClr val="accent3">
                <a:lumMod val="50000"/>
              </a:schemeClr>
            </a:contourClr>
          </a:sp3d>
        </p:spPr>
      </p:pic>
      <p:sp>
        <p:nvSpPr>
          <p:cNvPr id="7" name="Text Placeholder 3">
            <a:extLst>
              <a:ext uri="{FF2B5EF4-FFF2-40B4-BE49-F238E27FC236}">
                <a16:creationId xmlns:a16="http://schemas.microsoft.com/office/drawing/2014/main" id="{4223C10D-6B35-D03F-E652-DFC0EB10FF56}"/>
              </a:ext>
            </a:extLst>
          </p:cNvPr>
          <p:cNvSpPr txBox="1">
            <a:spLocks/>
          </p:cNvSpPr>
          <p:nvPr/>
        </p:nvSpPr>
        <p:spPr>
          <a:xfrm>
            <a:off x="366760" y="4953000"/>
            <a:ext cx="11596639" cy="1295400"/>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342900" indent="-342900" algn="ctr">
              <a:buFont typeface="Wingdings" panose="05000000000000000000" pitchFamily="2" charset="2"/>
              <a:buChar char="à"/>
            </a:pPr>
            <a:r>
              <a:rPr lang="en-US" sz="2100" dirty="0">
                <a:sym typeface="Wingdings" panose="05000000000000000000" pitchFamily="2" charset="2"/>
              </a:rPr>
              <a:t>Teams that perform worse are usually allotted higher draft picks. This is shown with these tables: the teams with the Most Seasonal Draft Power tend to be either teams that missed the playoffs or those that have multiple picks. The teams with the Least Seasonal Draft Power are franchises that have no picks, likely due to trades involving their draft picks.</a:t>
            </a:r>
          </a:p>
          <a:p>
            <a:pPr algn="ctr"/>
            <a:r>
              <a:rPr lang="en-US" sz="2100" dirty="0">
                <a:sym typeface="Wingdings" panose="05000000000000000000" pitchFamily="2" charset="2"/>
              </a:rPr>
              <a:t>Interestingly, in the left column, the only team with great draft power who has made the playoffs are the 2015-16 Boston         Celtics. This outlier may be due to the Celtics trading Paul Pierce and Kevin Garnett for Brooklyn’s future 1st Round Picks, a move which backfired on the Nets and allowed Boston to get top draft picks.</a:t>
            </a:r>
            <a:endParaRPr lang="en-US" sz="2100" dirty="0"/>
          </a:p>
        </p:txBody>
      </p:sp>
      <p:pic>
        <p:nvPicPr>
          <p:cNvPr id="10" name="Picture 9">
            <a:extLst>
              <a:ext uri="{FF2B5EF4-FFF2-40B4-BE49-F238E27FC236}">
                <a16:creationId xmlns:a16="http://schemas.microsoft.com/office/drawing/2014/main" id="{AE1C9114-ECE9-3969-57C8-9D3449F5E8A2}"/>
              </a:ext>
            </a:extLst>
          </p:cNvPr>
          <p:cNvPicPr>
            <a:picLocks noChangeAspect="1"/>
          </p:cNvPicPr>
          <p:nvPr/>
        </p:nvPicPr>
        <p:blipFill rotWithShape="1">
          <a:blip r:embed="rId3"/>
          <a:srcRect t="14634"/>
          <a:stretch/>
        </p:blipFill>
        <p:spPr>
          <a:xfrm>
            <a:off x="6324600" y="1836118"/>
            <a:ext cx="5498273" cy="2936540"/>
          </a:xfrm>
          <a:prstGeom prst="rect">
            <a:avLst/>
          </a:prstGeom>
          <a:scene3d>
            <a:camera prst="orthographicFront"/>
            <a:lightRig rig="threePt" dir="t"/>
          </a:scene3d>
          <a:sp3d contourW="95250">
            <a:contourClr>
              <a:schemeClr val="accent3">
                <a:lumMod val="50000"/>
              </a:schemeClr>
            </a:contourClr>
          </a:sp3d>
        </p:spPr>
      </p:pic>
      <p:sp>
        <p:nvSpPr>
          <p:cNvPr id="11" name="Text Placeholder 3">
            <a:extLst>
              <a:ext uri="{FF2B5EF4-FFF2-40B4-BE49-F238E27FC236}">
                <a16:creationId xmlns:a16="http://schemas.microsoft.com/office/drawing/2014/main" id="{5C9F0D78-8A8E-A2E6-AA33-7B3D589F4DF5}"/>
              </a:ext>
            </a:extLst>
          </p:cNvPr>
          <p:cNvSpPr txBox="1">
            <a:spLocks/>
          </p:cNvSpPr>
          <p:nvPr/>
        </p:nvSpPr>
        <p:spPr>
          <a:xfrm>
            <a:off x="1014461" y="1295400"/>
            <a:ext cx="3938539" cy="457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Most Seasonal Draft Power</a:t>
            </a:r>
          </a:p>
        </p:txBody>
      </p:sp>
      <p:sp>
        <p:nvSpPr>
          <p:cNvPr id="12" name="Text Placeholder 3">
            <a:extLst>
              <a:ext uri="{FF2B5EF4-FFF2-40B4-BE49-F238E27FC236}">
                <a16:creationId xmlns:a16="http://schemas.microsoft.com/office/drawing/2014/main" id="{073428FF-E61E-DB3F-6E33-A50C3EE69260}"/>
              </a:ext>
            </a:extLst>
          </p:cNvPr>
          <p:cNvSpPr txBox="1">
            <a:spLocks/>
          </p:cNvSpPr>
          <p:nvPr/>
        </p:nvSpPr>
        <p:spPr>
          <a:xfrm>
            <a:off x="7162800" y="1295401"/>
            <a:ext cx="3938539" cy="457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Least Seasonal Draft Power</a:t>
            </a:r>
          </a:p>
        </p:txBody>
      </p:sp>
      <p:pic>
        <p:nvPicPr>
          <p:cNvPr id="22536" name="Picture 8" descr="Curved Arrow PNG Transparent Images - PNG All">
            <a:extLst>
              <a:ext uri="{FF2B5EF4-FFF2-40B4-BE49-F238E27FC236}">
                <a16:creationId xmlns:a16="http://schemas.microsoft.com/office/drawing/2014/main" id="{E4E5CCA7-0F2C-8C8C-A32C-716C03601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740982" flipV="1">
            <a:off x="-1569203" y="3415891"/>
            <a:ext cx="4055218" cy="44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733154"/>
      </p:ext>
    </p:extLst>
  </p:cSld>
  <p:clrMapOvr>
    <a:masterClrMapping/>
  </p:clrMapOvr>
  <mc:AlternateContent xmlns:mc="http://schemas.openxmlformats.org/markup-compatibility/2006">
    <mc:Choice xmlns:p14="http://schemas.microsoft.com/office/powerpoint/2010/main" Requires="p14">
      <p:transition spd="slow" p14:dur="2750" advTm="25000">
        <p14:reveal/>
      </p:transition>
    </mc:Choice>
    <mc:Fallback>
      <p:transition spd="slow" advTm="2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lstStyle/>
          <a:p>
            <a:pPr algn="ctr"/>
            <a:r>
              <a:rPr lang="en-US" dirty="0"/>
              <a:t>Tails of Variable #4: Weighted Win Cost</a:t>
            </a:r>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304800" y="5165394"/>
            <a:ext cx="5562600" cy="10068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The left tail displays the teams that spend the least to get a weighted win.</a:t>
            </a:r>
            <a:endParaRPr lang="en-US" sz="2100" dirty="0"/>
          </a:p>
        </p:txBody>
      </p:sp>
      <p:sp>
        <p:nvSpPr>
          <p:cNvPr id="13" name="Text Placeholder 3">
            <a:extLst>
              <a:ext uri="{FF2B5EF4-FFF2-40B4-BE49-F238E27FC236}">
                <a16:creationId xmlns:a16="http://schemas.microsoft.com/office/drawing/2014/main" id="{5AA3F043-ED02-D172-958B-B2BB79D8CFBE}"/>
              </a:ext>
            </a:extLst>
          </p:cNvPr>
          <p:cNvSpPr txBox="1">
            <a:spLocks/>
          </p:cNvSpPr>
          <p:nvPr/>
        </p:nvSpPr>
        <p:spPr>
          <a:xfrm>
            <a:off x="6553202" y="5183733"/>
            <a:ext cx="5257798" cy="7598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The right tail displays the teams that spend the most. There are only a few records.</a:t>
            </a:r>
            <a:endParaRPr lang="en-US" sz="2000" dirty="0"/>
          </a:p>
        </p:txBody>
      </p:sp>
      <p:pic>
        <p:nvPicPr>
          <p:cNvPr id="8" name="Picture 7" descr="A picture containing text, diagram, screenshot, line&#10;&#10;Description automatically generated">
            <a:extLst>
              <a:ext uri="{FF2B5EF4-FFF2-40B4-BE49-F238E27FC236}">
                <a16:creationId xmlns:a16="http://schemas.microsoft.com/office/drawing/2014/main" id="{E666C4CC-2085-7F35-DF42-690570FD5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4648200" cy="3486150"/>
          </a:xfrm>
          <a:prstGeom prst="rect">
            <a:avLst/>
          </a:prstGeom>
          <a:scene3d>
            <a:camera prst="orthographicFront"/>
            <a:lightRig rig="threePt" dir="t"/>
          </a:scene3d>
          <a:sp3d contourW="95250">
            <a:contourClr>
              <a:schemeClr val="accent3">
                <a:lumMod val="50000"/>
              </a:schemeClr>
            </a:contourClr>
          </a:sp3d>
        </p:spPr>
      </p:pic>
      <p:pic>
        <p:nvPicPr>
          <p:cNvPr id="11" name="Picture 10" descr="A picture containing text, diagram, line, screenshot&#10;&#10;Description automatically generated">
            <a:extLst>
              <a:ext uri="{FF2B5EF4-FFF2-40B4-BE49-F238E27FC236}">
                <a16:creationId xmlns:a16="http://schemas.microsoft.com/office/drawing/2014/main" id="{76B190BB-F562-3802-39B2-2B5988E2A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1" y="1371600"/>
            <a:ext cx="4648200" cy="3486150"/>
          </a:xfrm>
          <a:prstGeom prst="rect">
            <a:avLst/>
          </a:prstGeom>
          <a:scene3d>
            <a:camera prst="orthographicFront"/>
            <a:lightRig rig="threePt" dir="t"/>
          </a:scene3d>
          <a:sp3d contourW="95250">
            <a:contourClr>
              <a:schemeClr val="accent3">
                <a:lumMod val="50000"/>
              </a:schemeClr>
            </a:contourClr>
          </a:sp3d>
        </p:spPr>
      </p:pic>
      <p:pic>
        <p:nvPicPr>
          <p:cNvPr id="12" name="Picture 2" descr="bouncing basketball animated gif - Clip Art Library">
            <a:extLst>
              <a:ext uri="{FF2B5EF4-FFF2-40B4-BE49-F238E27FC236}">
                <a16:creationId xmlns:a16="http://schemas.microsoft.com/office/drawing/2014/main" id="{A0B09411-538B-D2A7-E8CC-29C32AC443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398" y="1905000"/>
            <a:ext cx="1295402" cy="12954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ouncing basketball animated gif - Clip Art Library">
            <a:extLst>
              <a:ext uri="{FF2B5EF4-FFF2-40B4-BE49-F238E27FC236}">
                <a16:creationId xmlns:a16="http://schemas.microsoft.com/office/drawing/2014/main" id="{C23A4818-D2E9-4277-724B-E29AE4EF89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5486396" y="3159125"/>
            <a:ext cx="1295402" cy="129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682813"/>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lstStyle/>
          <a:p>
            <a:pPr algn="ctr"/>
            <a:r>
              <a:rPr lang="en-US" dirty="0"/>
              <a:t>Tails of Variable #5: Draft Pick Value</a:t>
            </a:r>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304800" y="5165394"/>
            <a:ext cx="5562600" cy="10068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The left tail displays the lowest median weighted win shares.</a:t>
            </a:r>
            <a:endParaRPr lang="en-US" sz="2100" dirty="0"/>
          </a:p>
        </p:txBody>
      </p:sp>
      <p:sp>
        <p:nvSpPr>
          <p:cNvPr id="13" name="Text Placeholder 3">
            <a:extLst>
              <a:ext uri="{FF2B5EF4-FFF2-40B4-BE49-F238E27FC236}">
                <a16:creationId xmlns:a16="http://schemas.microsoft.com/office/drawing/2014/main" id="{5AA3F043-ED02-D172-958B-B2BB79D8CFBE}"/>
              </a:ext>
            </a:extLst>
          </p:cNvPr>
          <p:cNvSpPr txBox="1">
            <a:spLocks/>
          </p:cNvSpPr>
          <p:nvPr/>
        </p:nvSpPr>
        <p:spPr>
          <a:xfrm>
            <a:off x="6553202" y="5183733"/>
            <a:ext cx="5257798" cy="7598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The right tail displays the highest median weighted win shares.</a:t>
            </a:r>
            <a:endParaRPr lang="en-US" sz="2000" dirty="0"/>
          </a:p>
        </p:txBody>
      </p:sp>
      <p:pic>
        <p:nvPicPr>
          <p:cNvPr id="4" name="Picture 3" descr="A picture containing text, screenshot, rectangle, diagram&#10;&#10;Description automatically generated">
            <a:extLst>
              <a:ext uri="{FF2B5EF4-FFF2-40B4-BE49-F238E27FC236}">
                <a16:creationId xmlns:a16="http://schemas.microsoft.com/office/drawing/2014/main" id="{45ECEEA7-490C-E0CF-ED70-A2A85DC4A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4648200" cy="3486150"/>
          </a:xfrm>
          <a:prstGeom prst="rect">
            <a:avLst/>
          </a:prstGeom>
          <a:scene3d>
            <a:camera prst="orthographicFront"/>
            <a:lightRig rig="threePt" dir="t"/>
          </a:scene3d>
          <a:sp3d contourW="95250">
            <a:contourClr>
              <a:schemeClr val="accent3">
                <a:lumMod val="50000"/>
              </a:schemeClr>
            </a:contourClr>
          </a:sp3d>
        </p:spPr>
      </p:pic>
      <p:pic>
        <p:nvPicPr>
          <p:cNvPr id="6" name="Picture 5" descr="A picture containing text, diagram, screenshot, line&#10;&#10;Description automatically generated">
            <a:extLst>
              <a:ext uri="{FF2B5EF4-FFF2-40B4-BE49-F238E27FC236}">
                <a16:creationId xmlns:a16="http://schemas.microsoft.com/office/drawing/2014/main" id="{2C35EB87-E47E-1A28-A6D1-58A2DA14F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1" y="1380769"/>
            <a:ext cx="4648200" cy="3486150"/>
          </a:xfrm>
          <a:prstGeom prst="rect">
            <a:avLst/>
          </a:prstGeom>
          <a:scene3d>
            <a:camera prst="orthographicFront"/>
            <a:lightRig rig="threePt" dir="t"/>
          </a:scene3d>
          <a:sp3d contourW="95250">
            <a:contourClr>
              <a:schemeClr val="accent3">
                <a:lumMod val="50000"/>
              </a:schemeClr>
            </a:contourClr>
          </a:sp3d>
        </p:spPr>
      </p:pic>
      <p:pic>
        <p:nvPicPr>
          <p:cNvPr id="7" name="Picture 2" descr="Basketball GIFs - Get the best gif on GIFER">
            <a:extLst>
              <a:ext uri="{FF2B5EF4-FFF2-40B4-BE49-F238E27FC236}">
                <a16:creationId xmlns:a16="http://schemas.microsoft.com/office/drawing/2014/main" id="{C53ED7BC-3627-1C4B-75BB-A1D7A7C99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56764" y="2451096"/>
            <a:ext cx="905444" cy="150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927938"/>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0434" y="2117057"/>
            <a:ext cx="3958166" cy="2623886"/>
          </a:xfrm>
        </p:spPr>
        <p:txBody>
          <a:bodyPr>
            <a:noAutofit/>
          </a:bodyPr>
          <a:lstStyle/>
          <a:p>
            <a:pPr algn="ctr"/>
            <a:r>
              <a:rPr lang="en-US" dirty="0"/>
              <a:t>Should an NBA team “tank” to secure a player who will contribute more future wins?</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dirty="0">
                <a:latin typeface="Arial" pitchFamily="34" charset="0"/>
                <a:cs typeface="Arial" pitchFamily="34" charset="0"/>
              </a:rPr>
              <a:t>NOTE:</a:t>
            </a:r>
          </a:p>
          <a:p>
            <a:r>
              <a:rPr lang="en-US" sz="1200" i="1" dirty="0">
                <a:latin typeface="Arial" pitchFamily="34" charset="0"/>
                <a:cs typeface="Arial" pitchFamily="34" charset="0"/>
              </a:rPr>
              <a:t>To change images on this slide, select a picture and delete it. Then click the Insert Picture icon</a:t>
            </a:r>
          </a:p>
          <a:p>
            <a:r>
              <a:rPr lang="en-US" sz="1200" i="1" dirty="0">
                <a:latin typeface="Arial" pitchFamily="34" charset="0"/>
                <a:cs typeface="Arial" pitchFamily="34" charset="0"/>
              </a:rPr>
              <a:t>in the placeholder to insert your own image.</a:t>
            </a:r>
          </a:p>
        </p:txBody>
      </p:sp>
      <p:pic>
        <p:nvPicPr>
          <p:cNvPr id="1026" name="Picture 2" descr="Ranking The 10 Greatest Undrafted NBA Players Of All Time - Fadeaway World">
            <a:extLst>
              <a:ext uri="{FF2B5EF4-FFF2-40B4-BE49-F238E27FC236}">
                <a16:creationId xmlns:a16="http://schemas.microsoft.com/office/drawing/2014/main" id="{F923F7CC-E586-E3DC-3543-3B8BF0EA4C51}"/>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0417" r="10417"/>
          <a:stretch>
            <a:fillRect/>
          </a:stretch>
        </p:blipFill>
        <p:spPr bwMode="auto">
          <a:xfrm>
            <a:off x="533400" y="238627"/>
            <a:ext cx="6252634" cy="5923548"/>
          </a:xfrm>
          <a:prstGeom prst="rect">
            <a:avLst/>
          </a:prstGeom>
          <a:noFill/>
          <a:effectLst>
            <a:softEdge rad="0"/>
          </a:effectLst>
          <a:scene3d>
            <a:camera prst="orthographicFront"/>
            <a:lightRig rig="threePt" dir="t"/>
          </a:scene3d>
          <a:sp3d contourW="95250">
            <a:contourClr>
              <a:schemeClr val="accent3">
                <a:lumMod val="50000"/>
              </a:schemeClr>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388791"/>
      </p:ext>
    </p:extLst>
  </p:cSld>
  <p:clrMapOvr>
    <a:masterClrMapping/>
  </p:clrMapOvr>
  <mc:AlternateContent xmlns:mc="http://schemas.openxmlformats.org/markup-compatibility/2006">
    <mc:Choice xmlns:p14="http://schemas.microsoft.com/office/powerpoint/2010/main" Requires="p14">
      <p:transition spd="slow" p14:dur="2750" advTm="6000">
        <p14:reveal/>
      </p:transition>
    </mc:Choice>
    <mc:Fallback>
      <p:transition spd="slow" advTm="6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BB6E-1D3E-63B5-8ADE-F3BEC483DE95}"/>
              </a:ext>
            </a:extLst>
          </p:cNvPr>
          <p:cNvSpPr>
            <a:spLocks noGrp="1"/>
          </p:cNvSpPr>
          <p:nvPr>
            <p:ph type="title"/>
          </p:nvPr>
        </p:nvSpPr>
        <p:spPr>
          <a:xfrm>
            <a:off x="1066800" y="0"/>
            <a:ext cx="10058400" cy="1143000"/>
          </a:xfrm>
        </p:spPr>
        <p:txBody>
          <a:bodyPr/>
          <a:lstStyle/>
          <a:p>
            <a:pPr algn="ctr"/>
            <a:r>
              <a:rPr lang="en-US" dirty="0"/>
              <a:t>PMF to Determine Data</a:t>
            </a:r>
          </a:p>
        </p:txBody>
      </p:sp>
      <p:pic>
        <p:nvPicPr>
          <p:cNvPr id="6" name="Content Placeholder 5" descr="A picture containing text, font, number, screenshot&#10;&#10;Description automatically generated">
            <a:extLst>
              <a:ext uri="{FF2B5EF4-FFF2-40B4-BE49-F238E27FC236}">
                <a16:creationId xmlns:a16="http://schemas.microsoft.com/office/drawing/2014/main" id="{9EC79071-0BB5-1D73-C20D-E74F5E26A91D}"/>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12369"/>
          <a:stretch/>
        </p:blipFill>
        <p:spPr>
          <a:xfrm>
            <a:off x="1408202" y="1658788"/>
            <a:ext cx="4145003" cy="2096113"/>
          </a:xfrm>
          <a:scene3d>
            <a:camera prst="orthographicFront"/>
            <a:lightRig rig="threePt" dir="t"/>
          </a:scene3d>
          <a:sp3d contourW="95250">
            <a:contourClr>
              <a:schemeClr val="accent3">
                <a:lumMod val="50000"/>
              </a:schemeClr>
            </a:contourClr>
          </a:sp3d>
        </p:spPr>
      </p:pic>
      <p:pic>
        <p:nvPicPr>
          <p:cNvPr id="9" name="Picture 8" descr="A picture containing text, screenshot, number, font&#10;&#10;Description automatically generated">
            <a:extLst>
              <a:ext uri="{FF2B5EF4-FFF2-40B4-BE49-F238E27FC236}">
                <a16:creationId xmlns:a16="http://schemas.microsoft.com/office/drawing/2014/main" id="{F7AC1CA7-ECEB-00CE-576C-54274750E4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083"/>
          <a:stretch/>
        </p:blipFill>
        <p:spPr>
          <a:xfrm>
            <a:off x="6960537" y="1663867"/>
            <a:ext cx="4164663" cy="2096114"/>
          </a:xfrm>
          <a:prstGeom prst="rect">
            <a:avLst/>
          </a:prstGeom>
          <a:scene3d>
            <a:camera prst="orthographicFront"/>
            <a:lightRig rig="threePt" dir="t"/>
          </a:scene3d>
          <a:sp3d contourW="95250">
            <a:contourClr>
              <a:schemeClr val="accent3">
                <a:lumMod val="50000"/>
              </a:schemeClr>
            </a:contourClr>
          </a:sp3d>
        </p:spPr>
      </p:pic>
      <p:pic>
        <p:nvPicPr>
          <p:cNvPr id="11" name="Picture 10" descr="A screenshot of a computer&#10;&#10;Description automatically generated with low confidence">
            <a:extLst>
              <a:ext uri="{FF2B5EF4-FFF2-40B4-BE49-F238E27FC236}">
                <a16:creationId xmlns:a16="http://schemas.microsoft.com/office/drawing/2014/main" id="{CDF1362B-A3C0-24E5-F232-517E1B022EA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009"/>
          <a:stretch/>
        </p:blipFill>
        <p:spPr>
          <a:xfrm>
            <a:off x="1408202" y="4382138"/>
            <a:ext cx="4145003" cy="2096113"/>
          </a:xfrm>
          <a:prstGeom prst="rect">
            <a:avLst/>
          </a:prstGeom>
          <a:scene3d>
            <a:camera prst="orthographicFront"/>
            <a:lightRig rig="threePt" dir="t"/>
          </a:scene3d>
          <a:sp3d contourW="95250">
            <a:contourClr>
              <a:schemeClr val="accent3">
                <a:lumMod val="50000"/>
              </a:schemeClr>
            </a:contourClr>
          </a:sp3d>
        </p:spPr>
      </p:pic>
      <p:sp>
        <p:nvSpPr>
          <p:cNvPr id="13" name="Text Placeholder 3">
            <a:extLst>
              <a:ext uri="{FF2B5EF4-FFF2-40B4-BE49-F238E27FC236}">
                <a16:creationId xmlns:a16="http://schemas.microsoft.com/office/drawing/2014/main" id="{42580365-1313-FDBA-5F24-FDBA2097F671}"/>
              </a:ext>
            </a:extLst>
          </p:cNvPr>
          <p:cNvSpPr txBox="1">
            <a:spLocks/>
          </p:cNvSpPr>
          <p:nvPr/>
        </p:nvSpPr>
        <p:spPr>
          <a:xfrm>
            <a:off x="1651904" y="1222860"/>
            <a:ext cx="3657600" cy="4191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Most Expensive Teams</a:t>
            </a:r>
          </a:p>
        </p:txBody>
      </p:sp>
      <p:sp>
        <p:nvSpPr>
          <p:cNvPr id="15" name="Text Placeholder 3">
            <a:extLst>
              <a:ext uri="{FF2B5EF4-FFF2-40B4-BE49-F238E27FC236}">
                <a16:creationId xmlns:a16="http://schemas.microsoft.com/office/drawing/2014/main" id="{4A69FB01-2BAE-C222-3023-C2FAC0165199}"/>
              </a:ext>
            </a:extLst>
          </p:cNvPr>
          <p:cNvSpPr txBox="1">
            <a:spLocks/>
          </p:cNvSpPr>
          <p:nvPr/>
        </p:nvSpPr>
        <p:spPr>
          <a:xfrm>
            <a:off x="7204238" y="1207305"/>
            <a:ext cx="3657600" cy="4191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Best Performing Teams</a:t>
            </a:r>
          </a:p>
        </p:txBody>
      </p:sp>
      <p:sp>
        <p:nvSpPr>
          <p:cNvPr id="17" name="Text Placeholder 3">
            <a:extLst>
              <a:ext uri="{FF2B5EF4-FFF2-40B4-BE49-F238E27FC236}">
                <a16:creationId xmlns:a16="http://schemas.microsoft.com/office/drawing/2014/main" id="{2F30ECB0-AD80-F2F4-8133-5CDC3C46D1FE}"/>
              </a:ext>
            </a:extLst>
          </p:cNvPr>
          <p:cNvSpPr txBox="1">
            <a:spLocks/>
          </p:cNvSpPr>
          <p:nvPr/>
        </p:nvSpPr>
        <p:spPr>
          <a:xfrm>
            <a:off x="1205453" y="3934759"/>
            <a:ext cx="4550500" cy="4191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Best Performing Thrifty Teams</a:t>
            </a:r>
          </a:p>
        </p:txBody>
      </p:sp>
      <p:sp>
        <p:nvSpPr>
          <p:cNvPr id="3" name="Arrow: Left 2">
            <a:extLst>
              <a:ext uri="{FF2B5EF4-FFF2-40B4-BE49-F238E27FC236}">
                <a16:creationId xmlns:a16="http://schemas.microsoft.com/office/drawing/2014/main" id="{64AE8869-10BB-15A1-D33F-7AE2208F15A9}"/>
              </a:ext>
            </a:extLst>
          </p:cNvPr>
          <p:cNvSpPr/>
          <p:nvPr/>
        </p:nvSpPr>
        <p:spPr>
          <a:xfrm>
            <a:off x="5309503" y="4953000"/>
            <a:ext cx="1472297" cy="533400"/>
          </a:xfrm>
          <a:prstGeom prst="lef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a:extLst>
              <a:ext uri="{FF2B5EF4-FFF2-40B4-BE49-F238E27FC236}">
                <a16:creationId xmlns:a16="http://schemas.microsoft.com/office/drawing/2014/main" id="{4618C33C-5C77-93E9-9E04-F0BDCA59D391}"/>
              </a:ext>
            </a:extLst>
          </p:cNvPr>
          <p:cNvSpPr txBox="1">
            <a:spLocks/>
          </p:cNvSpPr>
          <p:nvPr/>
        </p:nvSpPr>
        <p:spPr>
          <a:xfrm>
            <a:off x="6761480" y="4595172"/>
            <a:ext cx="4368453" cy="167004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100" dirty="0"/>
              <a:t>We will exclude the 5 highest payrolls for every season to determine the front offices who were most successful with their seasons without spending the most money.</a:t>
            </a:r>
          </a:p>
          <a:p>
            <a:pPr algn="ctr"/>
            <a:endParaRPr lang="en-US" sz="2100" dirty="0"/>
          </a:p>
        </p:txBody>
      </p:sp>
      <p:pic>
        <p:nvPicPr>
          <p:cNvPr id="8194" name="Picture 2" descr="Basketball GIFs - Get the best gif on GIFER">
            <a:extLst>
              <a:ext uri="{FF2B5EF4-FFF2-40B4-BE49-F238E27FC236}">
                <a16:creationId xmlns:a16="http://schemas.microsoft.com/office/drawing/2014/main" id="{6EE48936-126F-28A6-9320-2E10852CF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3443" y="2069617"/>
            <a:ext cx="1136055" cy="1891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682696"/>
      </p:ext>
    </p:extLst>
  </p:cSld>
  <p:clrMapOvr>
    <a:masterClrMapping/>
  </p:clrMapOvr>
  <mc:AlternateContent xmlns:mc="http://schemas.openxmlformats.org/markup-compatibility/2006">
    <mc:Choice xmlns:p14="http://schemas.microsoft.com/office/powerpoint/2010/main" Requires="p14">
      <p:transition spd="slow" p14:dur="2750" advTm="15000">
        <p14:reveal/>
      </p:transition>
    </mc:Choice>
    <mc:Fallback>
      <p:transition spd="slow" advTm="1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BB6E-1D3E-63B5-8ADE-F3BEC483DE95}"/>
              </a:ext>
            </a:extLst>
          </p:cNvPr>
          <p:cNvSpPr>
            <a:spLocks noGrp="1"/>
          </p:cNvSpPr>
          <p:nvPr>
            <p:ph type="title"/>
          </p:nvPr>
        </p:nvSpPr>
        <p:spPr>
          <a:xfrm>
            <a:off x="1066800" y="0"/>
            <a:ext cx="10058400" cy="1143000"/>
          </a:xfrm>
        </p:spPr>
        <p:txBody>
          <a:bodyPr/>
          <a:lstStyle/>
          <a:p>
            <a:pPr algn="ctr"/>
            <a:r>
              <a:rPr lang="en-US" dirty="0"/>
              <a:t>PMF to Determine Data – All Teams vs Thrifty Teams</a:t>
            </a:r>
          </a:p>
        </p:txBody>
      </p:sp>
      <p:pic>
        <p:nvPicPr>
          <p:cNvPr id="25" name="Content Placeholder 24" descr="A picture containing text, screenshot, diagram, plot&#10;&#10;Description automatically generated">
            <a:extLst>
              <a:ext uri="{FF2B5EF4-FFF2-40B4-BE49-F238E27FC236}">
                <a16:creationId xmlns:a16="http://schemas.microsoft.com/office/drawing/2014/main" id="{5E502F87-82CD-A37E-80B2-3ACB6B183F6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53000" y="1444357"/>
            <a:ext cx="6604001" cy="4953000"/>
          </a:xfrm>
          <a:prstGeom prst="rect">
            <a:avLst/>
          </a:prstGeom>
          <a:scene3d>
            <a:camera prst="orthographicFront"/>
            <a:lightRig rig="threePt" dir="t"/>
          </a:scene3d>
          <a:sp3d contourW="95250">
            <a:contourClr>
              <a:schemeClr val="accent3">
                <a:lumMod val="50000"/>
              </a:schemeClr>
            </a:contourClr>
          </a:sp3d>
        </p:spPr>
      </p:pic>
      <p:pic>
        <p:nvPicPr>
          <p:cNvPr id="9218" name="Picture 2" descr="Basketball Gif - IceGif">
            <a:extLst>
              <a:ext uri="{FF2B5EF4-FFF2-40B4-BE49-F238E27FC236}">
                <a16:creationId xmlns:a16="http://schemas.microsoft.com/office/drawing/2014/main" id="{32DBF937-BCA5-8C56-3ACA-D64A268BD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657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4591795-1F4A-CD9C-31A1-7ABFFA8232C9}"/>
              </a:ext>
            </a:extLst>
          </p:cNvPr>
          <p:cNvSpPr txBox="1"/>
          <p:nvPr/>
        </p:nvSpPr>
        <p:spPr>
          <a:xfrm>
            <a:off x="76200" y="6536323"/>
            <a:ext cx="10820400" cy="338554"/>
          </a:xfrm>
          <a:prstGeom prst="rect">
            <a:avLst/>
          </a:prstGeom>
          <a:noFill/>
        </p:spPr>
        <p:txBody>
          <a:bodyPr wrap="square">
            <a:spAutoFit/>
          </a:bodyPr>
          <a:lstStyle/>
          <a:p>
            <a:r>
              <a:rPr lang="en-US" sz="800" dirty="0">
                <a:solidFill>
                  <a:schemeClr val="bg1"/>
                </a:solidFill>
              </a:rPr>
              <a:t>https://www.google.com/url?sa=i&amp;url=https%3A%2F%2Fwww.icegif.com%2Fbasketball-52%2F&amp;psig=AOvVaw1KtpCIgPlJyg_O2ZeeUaFl&amp;ust=1685840367980000&amp;source=images&amp;cd=vfe&amp;ved=0CBEQjhxqGAoTCOips_Typf8CFQAAAAAdAAAAABCmAQ</a:t>
            </a:r>
          </a:p>
        </p:txBody>
      </p:sp>
      <p:sp>
        <p:nvSpPr>
          <p:cNvPr id="28" name="Text Placeholder 3">
            <a:extLst>
              <a:ext uri="{FF2B5EF4-FFF2-40B4-BE49-F238E27FC236}">
                <a16:creationId xmlns:a16="http://schemas.microsoft.com/office/drawing/2014/main" id="{86649F6B-12A4-78C8-B945-CD5C7F8C7C77}"/>
              </a:ext>
            </a:extLst>
          </p:cNvPr>
          <p:cNvSpPr txBox="1">
            <a:spLocks/>
          </p:cNvSpPr>
          <p:nvPr/>
        </p:nvSpPr>
        <p:spPr>
          <a:xfrm>
            <a:off x="685800" y="1656309"/>
            <a:ext cx="3505200" cy="207749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100" dirty="0"/>
              <a:t>While thrifty teams concentrate at the median season performance, there have been some with notable success.</a:t>
            </a:r>
          </a:p>
          <a:p>
            <a:pPr algn="ctr"/>
            <a:endParaRPr lang="en-US" sz="2100" dirty="0"/>
          </a:p>
        </p:txBody>
      </p:sp>
    </p:spTree>
    <p:extLst>
      <p:ext uri="{BB962C8B-B14F-4D97-AF65-F5344CB8AC3E}">
        <p14:creationId xmlns:p14="http://schemas.microsoft.com/office/powerpoint/2010/main" val="1253211212"/>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BB6E-1D3E-63B5-8ADE-F3BEC483DE95}"/>
              </a:ext>
            </a:extLst>
          </p:cNvPr>
          <p:cNvSpPr>
            <a:spLocks noGrp="1"/>
          </p:cNvSpPr>
          <p:nvPr>
            <p:ph type="title"/>
          </p:nvPr>
        </p:nvSpPr>
        <p:spPr>
          <a:xfrm>
            <a:off x="1066800" y="0"/>
            <a:ext cx="10058400" cy="1143000"/>
          </a:xfrm>
        </p:spPr>
        <p:txBody>
          <a:bodyPr/>
          <a:lstStyle/>
          <a:p>
            <a:pPr algn="ctr"/>
            <a:r>
              <a:rPr lang="en-US" dirty="0"/>
              <a:t>CDF to Determine Data</a:t>
            </a:r>
          </a:p>
        </p:txBody>
      </p:sp>
      <p:sp>
        <p:nvSpPr>
          <p:cNvPr id="7" name="Text Placeholder 3">
            <a:extLst>
              <a:ext uri="{FF2B5EF4-FFF2-40B4-BE49-F238E27FC236}">
                <a16:creationId xmlns:a16="http://schemas.microsoft.com/office/drawing/2014/main" id="{4618C33C-5C77-93E9-9E04-F0BDCA59D391}"/>
              </a:ext>
            </a:extLst>
          </p:cNvPr>
          <p:cNvSpPr txBox="1">
            <a:spLocks/>
          </p:cNvSpPr>
          <p:nvPr/>
        </p:nvSpPr>
        <p:spPr>
          <a:xfrm>
            <a:off x="7061547" y="1314762"/>
            <a:ext cx="4368453" cy="14211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100" dirty="0"/>
              <a:t>Since we already defined the CDFs for each of the 5 variables, we will look at one without the top 5 spenders.</a:t>
            </a:r>
          </a:p>
          <a:p>
            <a:pPr algn="ctr"/>
            <a:endParaRPr lang="en-US" sz="2100" dirty="0"/>
          </a:p>
        </p:txBody>
      </p:sp>
      <p:pic>
        <p:nvPicPr>
          <p:cNvPr id="10" name="Content Placeholder 9" descr="A picture containing text, diagram, line, plot&#10;&#10;Description automatically generated">
            <a:extLst>
              <a:ext uri="{FF2B5EF4-FFF2-40B4-BE49-F238E27FC236}">
                <a16:creationId xmlns:a16="http://schemas.microsoft.com/office/drawing/2014/main" id="{7D3A5371-5B07-4A30-9B98-4EBC93CA5C2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62000" y="1795216"/>
            <a:ext cx="4846638" cy="3634978"/>
          </a:xfrm>
          <a:scene3d>
            <a:camera prst="orthographicFront"/>
            <a:lightRig rig="threePt" dir="t"/>
          </a:scene3d>
          <a:sp3d contourW="95250">
            <a:contourClr>
              <a:schemeClr val="accent3">
                <a:lumMod val="50000"/>
              </a:schemeClr>
            </a:contourClr>
          </a:sp3d>
        </p:spPr>
      </p:pic>
      <p:pic>
        <p:nvPicPr>
          <p:cNvPr id="12" name="Picture 2" descr="Arrow Click Through Sticker for iOS &amp; Android | GIPHY">
            <a:extLst>
              <a:ext uri="{FF2B5EF4-FFF2-40B4-BE49-F238E27FC236}">
                <a16:creationId xmlns:a16="http://schemas.microsoft.com/office/drawing/2014/main" id="{4394FFAE-31C5-E69E-F253-CBA97CF04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50330">
            <a:off x="4993131" y="1095471"/>
            <a:ext cx="2246899" cy="17413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up of a receipt&#10;&#10;Description automatically generated with low confidence">
            <a:extLst>
              <a:ext uri="{FF2B5EF4-FFF2-40B4-BE49-F238E27FC236}">
                <a16:creationId xmlns:a16="http://schemas.microsoft.com/office/drawing/2014/main" id="{3231D0FA-38EE-7038-1429-F0B614BBEBC6}"/>
              </a:ext>
            </a:extLst>
          </p:cNvPr>
          <p:cNvPicPr>
            <a:picLocks noChangeAspect="1"/>
          </p:cNvPicPr>
          <p:nvPr/>
        </p:nvPicPr>
        <p:blipFill rotWithShape="1">
          <a:blip r:embed="rId4">
            <a:extLst>
              <a:ext uri="{28A0092B-C50C-407E-A947-70E740481C1C}">
                <a14:useLocalDpi xmlns:a14="http://schemas.microsoft.com/office/drawing/2010/main" val="0"/>
              </a:ext>
            </a:extLst>
          </a:blip>
          <a:srcRect t="46261"/>
          <a:stretch/>
        </p:blipFill>
        <p:spPr>
          <a:xfrm>
            <a:off x="7356455" y="3470989"/>
            <a:ext cx="3686694" cy="788915"/>
          </a:xfrm>
          <a:prstGeom prst="rect">
            <a:avLst/>
          </a:prstGeom>
          <a:scene3d>
            <a:camera prst="orthographicFront"/>
            <a:lightRig rig="threePt" dir="t"/>
          </a:scene3d>
          <a:sp3d contourW="95250">
            <a:contourClr>
              <a:schemeClr val="accent3">
                <a:lumMod val="50000"/>
              </a:schemeClr>
            </a:contourClr>
          </a:sp3d>
        </p:spPr>
      </p:pic>
      <p:pic>
        <p:nvPicPr>
          <p:cNvPr id="19" name="Picture 18" descr="A close-up of a stamp&#10;&#10;Description automatically generated with medium confidence">
            <a:extLst>
              <a:ext uri="{FF2B5EF4-FFF2-40B4-BE49-F238E27FC236}">
                <a16:creationId xmlns:a16="http://schemas.microsoft.com/office/drawing/2014/main" id="{2D5BE287-3A85-22F6-9ED1-F6478C972DE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9145" r="36701"/>
          <a:stretch/>
        </p:blipFill>
        <p:spPr>
          <a:xfrm>
            <a:off x="7355105" y="5148780"/>
            <a:ext cx="3686695" cy="788915"/>
          </a:xfrm>
          <a:prstGeom prst="rect">
            <a:avLst/>
          </a:prstGeom>
          <a:scene3d>
            <a:camera prst="orthographicFront"/>
            <a:lightRig rig="threePt" dir="t"/>
          </a:scene3d>
          <a:sp3d contourW="95250">
            <a:contourClr>
              <a:schemeClr val="accent3">
                <a:lumMod val="50000"/>
              </a:schemeClr>
            </a:contourClr>
          </a:sp3d>
        </p:spPr>
      </p:pic>
      <p:sp>
        <p:nvSpPr>
          <p:cNvPr id="20" name="Text Placeholder 3">
            <a:extLst>
              <a:ext uri="{FF2B5EF4-FFF2-40B4-BE49-F238E27FC236}">
                <a16:creationId xmlns:a16="http://schemas.microsoft.com/office/drawing/2014/main" id="{05918351-CE08-F3EC-B2EA-0D27AF2E6445}"/>
              </a:ext>
            </a:extLst>
          </p:cNvPr>
          <p:cNvSpPr txBox="1">
            <a:spLocks/>
          </p:cNvSpPr>
          <p:nvPr/>
        </p:nvSpPr>
        <p:spPr>
          <a:xfrm>
            <a:off x="7217253" y="2895600"/>
            <a:ext cx="3962400" cy="58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1500" dirty="0"/>
              <a:t>Here are the variables of season performances by thrifty teams</a:t>
            </a:r>
          </a:p>
        </p:txBody>
      </p:sp>
      <p:sp>
        <p:nvSpPr>
          <p:cNvPr id="21" name="Text Placeholder 3">
            <a:extLst>
              <a:ext uri="{FF2B5EF4-FFF2-40B4-BE49-F238E27FC236}">
                <a16:creationId xmlns:a16="http://schemas.microsoft.com/office/drawing/2014/main" id="{C3C82B8A-C9CB-6102-50CB-01274664DFFA}"/>
              </a:ext>
            </a:extLst>
          </p:cNvPr>
          <p:cNvSpPr txBox="1">
            <a:spLocks/>
          </p:cNvSpPr>
          <p:nvPr/>
        </p:nvSpPr>
        <p:spPr>
          <a:xfrm>
            <a:off x="7347491" y="4659764"/>
            <a:ext cx="3701509" cy="44563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For comparison, here are the variables of all recent season performances</a:t>
            </a:r>
          </a:p>
        </p:txBody>
      </p:sp>
      <p:sp>
        <p:nvSpPr>
          <p:cNvPr id="25" name="Arrow: Bent 24">
            <a:extLst>
              <a:ext uri="{FF2B5EF4-FFF2-40B4-BE49-F238E27FC236}">
                <a16:creationId xmlns:a16="http://schemas.microsoft.com/office/drawing/2014/main" id="{04D74586-6DA8-DD04-F0F7-95CC91CFDEDC}"/>
              </a:ext>
            </a:extLst>
          </p:cNvPr>
          <p:cNvSpPr/>
          <p:nvPr/>
        </p:nvSpPr>
        <p:spPr>
          <a:xfrm>
            <a:off x="6324600" y="3657600"/>
            <a:ext cx="1030505" cy="788915"/>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Bent 25">
            <a:extLst>
              <a:ext uri="{FF2B5EF4-FFF2-40B4-BE49-F238E27FC236}">
                <a16:creationId xmlns:a16="http://schemas.microsoft.com/office/drawing/2014/main" id="{A6E787F4-6675-29B5-3A49-812AC8175EAC}"/>
              </a:ext>
            </a:extLst>
          </p:cNvPr>
          <p:cNvSpPr/>
          <p:nvPr/>
        </p:nvSpPr>
        <p:spPr>
          <a:xfrm flipV="1">
            <a:off x="6324600" y="4990055"/>
            <a:ext cx="1030505" cy="766658"/>
          </a:xfrm>
          <a:prstGeom prst="bentArrow">
            <a:avLst>
              <a:gd name="adj1" fmla="val 25000"/>
              <a:gd name="adj2" fmla="val 23712"/>
              <a:gd name="adj3" fmla="val 25000"/>
              <a:gd name="adj4" fmla="val 437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Placeholder 3">
            <a:extLst>
              <a:ext uri="{FF2B5EF4-FFF2-40B4-BE49-F238E27FC236}">
                <a16:creationId xmlns:a16="http://schemas.microsoft.com/office/drawing/2014/main" id="{4325D0AF-E404-8FF1-2A70-1F42212F271D}"/>
              </a:ext>
            </a:extLst>
          </p:cNvPr>
          <p:cNvSpPr txBox="1">
            <a:spLocks/>
          </p:cNvSpPr>
          <p:nvPr/>
        </p:nvSpPr>
        <p:spPr>
          <a:xfrm>
            <a:off x="5565905" y="4544419"/>
            <a:ext cx="1825495" cy="445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000" dirty="0"/>
              <a:t>Only 3 Wins</a:t>
            </a:r>
          </a:p>
        </p:txBody>
      </p:sp>
    </p:spTree>
    <p:extLst>
      <p:ext uri="{BB962C8B-B14F-4D97-AF65-F5344CB8AC3E}">
        <p14:creationId xmlns:p14="http://schemas.microsoft.com/office/powerpoint/2010/main" val="2449022803"/>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normAutofit/>
          </a:bodyPr>
          <a:lstStyle/>
          <a:p>
            <a:pPr algn="ctr"/>
            <a:r>
              <a:rPr lang="en-US" dirty="0"/>
              <a:t>So… How Normal is Season Performance?</a:t>
            </a:r>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7086600" y="2122018"/>
            <a:ext cx="4419600" cy="31473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dirty="0">
                <a:solidFill>
                  <a:srgbClr val="FFFF00"/>
                </a:solidFill>
                <a:sym typeface="Wingdings" panose="05000000000000000000" pitchFamily="2" charset="2"/>
              </a:rPr>
              <a:t>Not very normal!</a:t>
            </a:r>
          </a:p>
          <a:p>
            <a:pPr algn="ctr"/>
            <a:r>
              <a:rPr lang="en-US" sz="2000" dirty="0">
                <a:sym typeface="Wingdings" panose="05000000000000000000" pitchFamily="2" charset="2"/>
              </a:rPr>
              <a:t>In a standard normal distribution, approximately 68% of the data falls within one standard deviation of the mean, and approximately 95% falls within two standard deviations. The grey plotted line represents a normal distribution, whereas the observed data varies greatly from normal.</a:t>
            </a:r>
            <a:endParaRPr lang="en-US" sz="2100" dirty="0"/>
          </a:p>
        </p:txBody>
      </p:sp>
      <p:pic>
        <p:nvPicPr>
          <p:cNvPr id="4" name="Picture 3" descr="A picture containing text, plot, diagram, line&#10;&#10;Description automatically generated">
            <a:extLst>
              <a:ext uri="{FF2B5EF4-FFF2-40B4-BE49-F238E27FC236}">
                <a16:creationId xmlns:a16="http://schemas.microsoft.com/office/drawing/2014/main" id="{525F0E3D-F7A0-178D-A027-91067606E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5791200" cy="4343400"/>
          </a:xfrm>
          <a:prstGeom prst="rect">
            <a:avLst/>
          </a:prstGeom>
          <a:scene3d>
            <a:camera prst="orthographicFront"/>
            <a:lightRig rig="threePt" dir="t"/>
          </a:scene3d>
          <a:sp3d contourW="95250">
            <a:contourClr>
              <a:schemeClr val="accent3">
                <a:lumMod val="50000"/>
              </a:schemeClr>
            </a:contourClr>
          </a:sp3d>
        </p:spPr>
      </p:pic>
      <p:pic>
        <p:nvPicPr>
          <p:cNvPr id="5" name="Picture 4" descr="Arrow Sticker by papujas for iOS &amp; Android | GIPHY">
            <a:extLst>
              <a:ext uri="{FF2B5EF4-FFF2-40B4-BE49-F238E27FC236}">
                <a16:creationId xmlns:a16="http://schemas.microsoft.com/office/drawing/2014/main" id="{BDDB0AE8-80F1-AAC0-50F9-81A091ED9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720997">
            <a:off x="5383675" y="1536570"/>
            <a:ext cx="2532620" cy="206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672971"/>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normAutofit/>
          </a:bodyPr>
          <a:lstStyle/>
          <a:p>
            <a:pPr algn="ctr"/>
            <a:r>
              <a:rPr lang="en-US" dirty="0"/>
              <a:t>Season Performance Tail Skewing</a:t>
            </a:r>
          </a:p>
        </p:txBody>
      </p:sp>
      <p:pic>
        <p:nvPicPr>
          <p:cNvPr id="5" name="Picture 4" descr="A picture containing text, line, diagram, plot&#10;&#10;Description automatically generated">
            <a:extLst>
              <a:ext uri="{FF2B5EF4-FFF2-40B4-BE49-F238E27FC236}">
                <a16:creationId xmlns:a16="http://schemas.microsoft.com/office/drawing/2014/main" id="{3FA16911-83D7-8179-8C2C-D2257ACB66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1447800"/>
            <a:ext cx="5852172" cy="4389129"/>
          </a:xfrm>
          <a:prstGeom prst="rect">
            <a:avLst/>
          </a:prstGeom>
          <a:scene3d>
            <a:camera prst="orthographicFront"/>
            <a:lightRig rig="threePt" dir="t"/>
          </a:scene3d>
          <a:sp3d contourW="95250">
            <a:contourClr>
              <a:schemeClr val="accent3">
                <a:lumMod val="50000"/>
              </a:schemeClr>
            </a:contourClr>
          </a:sp3d>
        </p:spPr>
      </p:pic>
      <p:pic>
        <p:nvPicPr>
          <p:cNvPr id="7" name="Picture 6" descr="A screenshot of a computer&#10;&#10;Description automatically generated with medium confidence">
            <a:extLst>
              <a:ext uri="{FF2B5EF4-FFF2-40B4-BE49-F238E27FC236}">
                <a16:creationId xmlns:a16="http://schemas.microsoft.com/office/drawing/2014/main" id="{318F7577-23D5-D57F-6C5C-4DE1AFB911BC}"/>
              </a:ext>
            </a:extLst>
          </p:cNvPr>
          <p:cNvPicPr>
            <a:picLocks noChangeAspect="1"/>
          </p:cNvPicPr>
          <p:nvPr/>
        </p:nvPicPr>
        <p:blipFill rotWithShape="1">
          <a:blip r:embed="rId3">
            <a:extLst>
              <a:ext uri="{28A0092B-C50C-407E-A947-70E740481C1C}">
                <a14:useLocalDpi xmlns:a14="http://schemas.microsoft.com/office/drawing/2010/main" val="0"/>
              </a:ext>
            </a:extLst>
          </a:blip>
          <a:srcRect t="7624" r="50000" b="74444"/>
          <a:stretch/>
        </p:blipFill>
        <p:spPr>
          <a:xfrm>
            <a:off x="838200" y="2895600"/>
            <a:ext cx="3881132" cy="1855860"/>
          </a:xfrm>
          <a:prstGeom prst="rect">
            <a:avLst/>
          </a:prstGeom>
          <a:scene3d>
            <a:camera prst="orthographicFront"/>
            <a:lightRig rig="threePt" dir="t"/>
          </a:scene3d>
          <a:sp3d contourW="95250">
            <a:contourClr>
              <a:schemeClr val="accent3">
                <a:lumMod val="50000"/>
              </a:schemeClr>
            </a:contourClr>
          </a:sp3d>
        </p:spPr>
      </p:pic>
      <p:sp>
        <p:nvSpPr>
          <p:cNvPr id="8" name="Text Placeholder 3">
            <a:extLst>
              <a:ext uri="{FF2B5EF4-FFF2-40B4-BE49-F238E27FC236}">
                <a16:creationId xmlns:a16="http://schemas.microsoft.com/office/drawing/2014/main" id="{16A30EA0-31AA-840A-19F8-0824C666B487}"/>
              </a:ext>
            </a:extLst>
          </p:cNvPr>
          <p:cNvSpPr txBox="1">
            <a:spLocks/>
          </p:cNvSpPr>
          <p:nvPr/>
        </p:nvSpPr>
        <p:spPr>
          <a:xfrm>
            <a:off x="797566" y="2406008"/>
            <a:ext cx="3962400" cy="58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1800" dirty="0"/>
              <a:t>Report of CDF of Season Performance</a:t>
            </a:r>
          </a:p>
        </p:txBody>
      </p:sp>
      <p:pic>
        <p:nvPicPr>
          <p:cNvPr id="15362" name="Picture 2" descr="NBA Championship Trophy | Fortnite Wiki | Fandom">
            <a:extLst>
              <a:ext uri="{FF2B5EF4-FFF2-40B4-BE49-F238E27FC236}">
                <a16:creationId xmlns:a16="http://schemas.microsoft.com/office/drawing/2014/main" id="{7A28BCEC-C185-A7D3-D0AB-49760562FE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227162">
            <a:off x="10123162" y="1436362"/>
            <a:ext cx="1400455" cy="140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096678"/>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normAutofit/>
          </a:bodyPr>
          <a:lstStyle/>
          <a:p>
            <a:pPr algn="ctr"/>
            <a:r>
              <a:rPr lang="en-US" dirty="0"/>
              <a:t>How </a:t>
            </a:r>
            <a:r>
              <a:rPr lang="en-US" u="sng" dirty="0"/>
              <a:t>Log</a:t>
            </a:r>
            <a:r>
              <a:rPr lang="en-US" dirty="0"/>
              <a:t> Normal is Season Performance?</a:t>
            </a:r>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2762250" y="5583538"/>
            <a:ext cx="6667499" cy="6981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The log of the season performance agrees with the normal model across almost 4 standard deviations from -2 to 2.</a:t>
            </a:r>
            <a:endParaRPr lang="en-US" sz="2100" dirty="0"/>
          </a:p>
        </p:txBody>
      </p:sp>
      <p:pic>
        <p:nvPicPr>
          <p:cNvPr id="5" name="Picture 4" descr="A picture containing text, line, diagram, plot&#10;&#10;Description automatically generated">
            <a:extLst>
              <a:ext uri="{FF2B5EF4-FFF2-40B4-BE49-F238E27FC236}">
                <a16:creationId xmlns:a16="http://schemas.microsoft.com/office/drawing/2014/main" id="{11DA634A-C6C4-1B83-0C3E-DDAD69D5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13" y="1295400"/>
            <a:ext cx="5364487" cy="4023365"/>
          </a:xfrm>
          <a:prstGeom prst="rect">
            <a:avLst/>
          </a:prstGeom>
          <a:scene3d>
            <a:camera prst="orthographicFront"/>
            <a:lightRig rig="threePt" dir="t"/>
          </a:scene3d>
          <a:sp3d contourW="95250">
            <a:contourClr>
              <a:schemeClr val="accent3">
                <a:lumMod val="50000"/>
              </a:schemeClr>
            </a:contourClr>
          </a:sp3d>
        </p:spPr>
      </p:pic>
      <p:pic>
        <p:nvPicPr>
          <p:cNvPr id="6" name="Picture 2" descr="Arrow Click Through Sticker for iOS &amp; Android | GIPHY">
            <a:extLst>
              <a:ext uri="{FF2B5EF4-FFF2-40B4-BE49-F238E27FC236}">
                <a16:creationId xmlns:a16="http://schemas.microsoft.com/office/drawing/2014/main" id="{8143C5BB-073E-AC42-F72D-B47D824A3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9000" y="2452756"/>
            <a:ext cx="1944160" cy="156140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0A8D81FD-3C33-2AAB-9524-7195DFC27942}"/>
              </a:ext>
            </a:extLst>
          </p:cNvPr>
          <p:cNvSpPr txBox="1">
            <a:spLocks/>
          </p:cNvSpPr>
          <p:nvPr/>
        </p:nvSpPr>
        <p:spPr>
          <a:xfrm rot="20861931">
            <a:off x="1472529" y="3539432"/>
            <a:ext cx="1981200" cy="445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Quite normal.</a:t>
            </a:r>
          </a:p>
        </p:txBody>
      </p:sp>
    </p:spTree>
    <p:extLst>
      <p:ext uri="{BB962C8B-B14F-4D97-AF65-F5344CB8AC3E}">
        <p14:creationId xmlns:p14="http://schemas.microsoft.com/office/powerpoint/2010/main" val="1855193192"/>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9" y="301956"/>
            <a:ext cx="8153402" cy="762000"/>
          </a:xfrm>
        </p:spPr>
        <p:txBody>
          <a:bodyPr>
            <a:normAutofit/>
          </a:bodyPr>
          <a:lstStyle/>
          <a:p>
            <a:pPr algn="ctr"/>
            <a:r>
              <a:rPr lang="en-US" dirty="0"/>
              <a:t>Log of Season Performance Statistics</a:t>
            </a:r>
          </a:p>
        </p:txBody>
      </p:sp>
      <p:sp>
        <p:nvSpPr>
          <p:cNvPr id="6" name="Text Placeholder 3">
            <a:extLst>
              <a:ext uri="{FF2B5EF4-FFF2-40B4-BE49-F238E27FC236}">
                <a16:creationId xmlns:a16="http://schemas.microsoft.com/office/drawing/2014/main" id="{A6B6BFC5-607F-114D-96C5-2D6107A62367}"/>
              </a:ext>
            </a:extLst>
          </p:cNvPr>
          <p:cNvSpPr txBox="1">
            <a:spLocks/>
          </p:cNvSpPr>
          <p:nvPr/>
        </p:nvSpPr>
        <p:spPr>
          <a:xfrm>
            <a:off x="6914420" y="1828800"/>
            <a:ext cx="4607566" cy="58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1800" dirty="0"/>
              <a:t>Report of CDF of Log of Season Performance</a:t>
            </a:r>
          </a:p>
        </p:txBody>
      </p:sp>
      <p:pic>
        <p:nvPicPr>
          <p:cNvPr id="8" name="Picture 7" descr="A picture containing text, screenshot, font, algebra&#10;&#10;Description automatically generated">
            <a:extLst>
              <a:ext uri="{FF2B5EF4-FFF2-40B4-BE49-F238E27FC236}">
                <a16:creationId xmlns:a16="http://schemas.microsoft.com/office/drawing/2014/main" id="{F8071474-5BB2-C4DB-5AD6-94B48CB578C0}"/>
              </a:ext>
            </a:extLst>
          </p:cNvPr>
          <p:cNvPicPr>
            <a:picLocks noChangeAspect="1"/>
          </p:cNvPicPr>
          <p:nvPr/>
        </p:nvPicPr>
        <p:blipFill rotWithShape="1">
          <a:blip r:embed="rId2">
            <a:extLst>
              <a:ext uri="{28A0092B-C50C-407E-A947-70E740481C1C}">
                <a14:useLocalDpi xmlns:a14="http://schemas.microsoft.com/office/drawing/2010/main" val="0"/>
              </a:ext>
            </a:extLst>
          </a:blip>
          <a:srcRect t="33073"/>
          <a:stretch/>
        </p:blipFill>
        <p:spPr>
          <a:xfrm>
            <a:off x="7025640" y="2286000"/>
            <a:ext cx="4385126" cy="1602818"/>
          </a:xfrm>
          <a:prstGeom prst="rect">
            <a:avLst/>
          </a:prstGeom>
          <a:scene3d>
            <a:camera prst="orthographicFront"/>
            <a:lightRig rig="threePt" dir="t"/>
          </a:scene3d>
          <a:sp3d contourW="95250">
            <a:contourClr>
              <a:schemeClr val="accent3">
                <a:lumMod val="50000"/>
              </a:schemeClr>
            </a:contourClr>
          </a:sp3d>
        </p:spPr>
      </p:pic>
      <p:pic>
        <p:nvPicPr>
          <p:cNvPr id="11" name="Picture 10" descr="A picture containing text, plot, line, diagram&#10;&#10;Description automatically generated">
            <a:extLst>
              <a:ext uri="{FF2B5EF4-FFF2-40B4-BE49-F238E27FC236}">
                <a16:creationId xmlns:a16="http://schemas.microsoft.com/office/drawing/2014/main" id="{74DA60DF-BD51-CEBD-A984-4B7C913CC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14" y="1625889"/>
            <a:ext cx="5184658" cy="4142240"/>
          </a:xfrm>
          <a:prstGeom prst="rect">
            <a:avLst/>
          </a:prstGeom>
          <a:scene3d>
            <a:camera prst="orthographicFront"/>
            <a:lightRig rig="threePt" dir="t"/>
          </a:scene3d>
          <a:sp3d contourW="95250">
            <a:contourClr>
              <a:schemeClr val="accent3">
                <a:lumMod val="50000"/>
              </a:schemeClr>
            </a:contourClr>
          </a:sp3d>
        </p:spPr>
      </p:pic>
      <p:pic>
        <p:nvPicPr>
          <p:cNvPr id="12" name="Picture 2" descr="Analysis GIFs - Get the best gif on GIFER">
            <a:extLst>
              <a:ext uri="{FF2B5EF4-FFF2-40B4-BE49-F238E27FC236}">
                <a16:creationId xmlns:a16="http://schemas.microsoft.com/office/drawing/2014/main" id="{C9387234-E2CE-4225-201E-9C91E924C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067800" y="4114800"/>
            <a:ext cx="1399032"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asketball GIFs - Get the best gif on GIFER">
            <a:extLst>
              <a:ext uri="{FF2B5EF4-FFF2-40B4-BE49-F238E27FC236}">
                <a16:creationId xmlns:a16="http://schemas.microsoft.com/office/drawing/2014/main" id="{2B63C634-098E-FCD2-2280-7ADC5BDD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1105" y="4644192"/>
            <a:ext cx="1136055" cy="1891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965972"/>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249" y="301955"/>
            <a:ext cx="8953501" cy="762000"/>
          </a:xfrm>
        </p:spPr>
        <p:txBody>
          <a:bodyPr>
            <a:normAutofit/>
          </a:bodyPr>
          <a:lstStyle/>
          <a:p>
            <a:pPr algn="ctr"/>
            <a:r>
              <a:rPr lang="en-US" dirty="0"/>
              <a:t>Pareto Distributions of Season Performance</a:t>
            </a:r>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304800" y="5165394"/>
            <a:ext cx="5562600" cy="4734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This shows a CDF of Pareto Distribution.</a:t>
            </a:r>
            <a:endParaRPr lang="en-US" sz="2100" dirty="0"/>
          </a:p>
        </p:txBody>
      </p:sp>
      <p:sp>
        <p:nvSpPr>
          <p:cNvPr id="13" name="Text Placeholder 3">
            <a:extLst>
              <a:ext uri="{FF2B5EF4-FFF2-40B4-BE49-F238E27FC236}">
                <a16:creationId xmlns:a16="http://schemas.microsoft.com/office/drawing/2014/main" id="{5AA3F043-ED02-D172-958B-B2BB79D8CFBE}"/>
              </a:ext>
            </a:extLst>
          </p:cNvPr>
          <p:cNvSpPr txBox="1">
            <a:spLocks/>
          </p:cNvSpPr>
          <p:nvPr/>
        </p:nvSpPr>
        <p:spPr>
          <a:xfrm>
            <a:off x="6502455" y="5164694"/>
            <a:ext cx="5257798" cy="4734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Here is the Pareto plot.</a:t>
            </a:r>
            <a:endParaRPr lang="en-US" sz="2000" dirty="0"/>
          </a:p>
        </p:txBody>
      </p:sp>
      <p:pic>
        <p:nvPicPr>
          <p:cNvPr id="7" name="Picture 2" descr="Basketball GIFs - Get the best gif on GIFER">
            <a:extLst>
              <a:ext uri="{FF2B5EF4-FFF2-40B4-BE49-F238E27FC236}">
                <a16:creationId xmlns:a16="http://schemas.microsoft.com/office/drawing/2014/main" id="{C53ED7BC-3627-1C4B-75BB-A1D7A7C99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656764" y="2451096"/>
            <a:ext cx="905444" cy="15075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line, diagram, plot&#10;&#10;Description automatically generated">
            <a:extLst>
              <a:ext uri="{FF2B5EF4-FFF2-40B4-BE49-F238E27FC236}">
                <a16:creationId xmlns:a16="http://schemas.microsoft.com/office/drawing/2014/main" id="{0865515A-778F-139F-9E55-FAAE5D25A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52" y="1332068"/>
            <a:ext cx="4485372" cy="3583551"/>
          </a:xfrm>
          <a:prstGeom prst="rect">
            <a:avLst/>
          </a:prstGeom>
          <a:scene3d>
            <a:camera prst="orthographicFront"/>
            <a:lightRig rig="threePt" dir="t"/>
          </a:scene3d>
          <a:sp3d contourW="95250">
            <a:contourClr>
              <a:schemeClr val="accent3">
                <a:lumMod val="50000"/>
              </a:schemeClr>
            </a:contourClr>
          </a:sp3d>
        </p:spPr>
      </p:pic>
      <p:pic>
        <p:nvPicPr>
          <p:cNvPr id="10" name="Picture 9" descr="A picture containing text, line, diagram, plot&#10;&#10;Description automatically generated">
            <a:extLst>
              <a:ext uri="{FF2B5EF4-FFF2-40B4-BE49-F238E27FC236}">
                <a16:creationId xmlns:a16="http://schemas.microsoft.com/office/drawing/2014/main" id="{B3C58538-6467-5BEF-1A88-E281DABA0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668" y="1332067"/>
            <a:ext cx="4485372" cy="3583551"/>
          </a:xfrm>
          <a:prstGeom prst="rect">
            <a:avLst/>
          </a:prstGeom>
          <a:scene3d>
            <a:camera prst="orthographicFront"/>
            <a:lightRig rig="threePt" dir="t"/>
          </a:scene3d>
          <a:sp3d contourW="95250">
            <a:contourClr>
              <a:schemeClr val="accent3">
                <a:lumMod val="50000"/>
              </a:schemeClr>
            </a:contourClr>
          </a:sp3d>
        </p:spPr>
      </p:pic>
    </p:spTree>
    <p:extLst>
      <p:ext uri="{BB962C8B-B14F-4D97-AF65-F5344CB8AC3E}">
        <p14:creationId xmlns:p14="http://schemas.microsoft.com/office/powerpoint/2010/main" val="3040215874"/>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9601200" cy="762000"/>
          </a:xfrm>
        </p:spPr>
        <p:txBody>
          <a:bodyPr>
            <a:normAutofit/>
          </a:bodyPr>
          <a:lstStyle/>
          <a:p>
            <a:pPr algn="ctr"/>
            <a:r>
              <a:rPr lang="en-US" dirty="0"/>
              <a:t>Scatter Plot With Mean Season Performance</a:t>
            </a:r>
          </a:p>
        </p:txBody>
      </p:sp>
      <p:sp>
        <p:nvSpPr>
          <p:cNvPr id="4" name="Text Placeholder 3"/>
          <p:cNvSpPr>
            <a:spLocks noGrp="1"/>
          </p:cNvSpPr>
          <p:nvPr>
            <p:ph type="body" sz="half" idx="2"/>
          </p:nvPr>
        </p:nvSpPr>
        <p:spPr>
          <a:xfrm>
            <a:off x="7795266" y="1584960"/>
            <a:ext cx="3657600" cy="2072640"/>
          </a:xfrm>
        </p:spPr>
        <p:txBody>
          <a:bodyPr>
            <a:normAutofit/>
          </a:bodyPr>
          <a:lstStyle/>
          <a:p>
            <a:pPr algn="ctr"/>
            <a:r>
              <a:rPr lang="en-US" dirty="0"/>
              <a:t>Now, let us compare two franchises that are from the same state!</a:t>
            </a:r>
          </a:p>
        </p:txBody>
      </p:sp>
      <p:sp>
        <p:nvSpPr>
          <p:cNvPr id="8" name="Text Placeholder 3">
            <a:extLst>
              <a:ext uri="{FF2B5EF4-FFF2-40B4-BE49-F238E27FC236}">
                <a16:creationId xmlns:a16="http://schemas.microsoft.com/office/drawing/2014/main" id="{BD754891-5541-BFD1-481A-B13B2A65B4C3}"/>
              </a:ext>
            </a:extLst>
          </p:cNvPr>
          <p:cNvSpPr txBox="1">
            <a:spLocks/>
          </p:cNvSpPr>
          <p:nvPr/>
        </p:nvSpPr>
        <p:spPr>
          <a:xfrm>
            <a:off x="6513562" y="2997196"/>
            <a:ext cx="3657599" cy="2794004"/>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342900" indent="-342900" algn="ctr">
              <a:buFont typeface="Wingdings" panose="05000000000000000000" pitchFamily="2" charset="2"/>
              <a:buChar char="à"/>
            </a:pPr>
            <a:r>
              <a:rPr lang="en-US" sz="2000" dirty="0"/>
              <a:t>The Orlando Magic’s successful seasons follows the drafting of Shaquille O’Neal and later Dwight Howard. They benefited from many top draft picks, with mixed success.</a:t>
            </a:r>
          </a:p>
          <a:p>
            <a:pPr marL="342900" indent="-342900" algn="ctr">
              <a:buFont typeface="Wingdings" panose="05000000000000000000" pitchFamily="2" charset="2"/>
              <a:buChar char="à"/>
            </a:pPr>
            <a:r>
              <a:rPr lang="en-US" sz="2000" dirty="0"/>
              <a:t>The Miami Heat’s period in 2003 mirrors the drafting of Dwyane Wade. They are generally more competitive and attract top free agents like LeBron James and Jimmy Butler.</a:t>
            </a:r>
          </a:p>
        </p:txBody>
      </p:sp>
      <p:pic>
        <p:nvPicPr>
          <p:cNvPr id="5" name="Picture 4" descr="A picture containing text, screenshot, diagram, plot&#10;&#10;Description automatically generated">
            <a:extLst>
              <a:ext uri="{FF2B5EF4-FFF2-40B4-BE49-F238E27FC236}">
                <a16:creationId xmlns:a16="http://schemas.microsoft.com/office/drawing/2014/main" id="{48E2EA69-C946-0598-4715-10BA30B50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48960"/>
            <a:ext cx="5221234" cy="4142240"/>
          </a:xfrm>
          <a:prstGeom prst="rect">
            <a:avLst/>
          </a:prstGeom>
          <a:scene3d>
            <a:camera prst="orthographicFront"/>
            <a:lightRig rig="threePt" dir="t"/>
          </a:scene3d>
          <a:sp3d contourW="95250">
            <a:contourClr>
              <a:schemeClr val="accent3">
                <a:lumMod val="50000"/>
              </a:schemeClr>
            </a:contourClr>
          </a:sp3d>
        </p:spPr>
      </p:pic>
      <p:pic>
        <p:nvPicPr>
          <p:cNvPr id="32772" name="Picture 4" descr="Orlando Magic Logo PNG Transparent &amp; SVG Vector - Freebie Supply">
            <a:extLst>
              <a:ext uri="{FF2B5EF4-FFF2-40B4-BE49-F238E27FC236}">
                <a16:creationId xmlns:a16="http://schemas.microsoft.com/office/drawing/2014/main" id="{EB964C6F-905E-1D58-7DC5-E6CB8C2EC7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9400" y="3227070"/>
            <a:ext cx="1295576" cy="8610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Miami Heat Logo PNG Transparent &amp; SVG Vector - Freebie Supply">
            <a:extLst>
              <a:ext uri="{FF2B5EF4-FFF2-40B4-BE49-F238E27FC236}">
                <a16:creationId xmlns:a16="http://schemas.microsoft.com/office/drawing/2014/main" id="{2DBAFE02-C9A7-174B-C1CA-631073947A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0445" y="4191000"/>
            <a:ext cx="993485" cy="140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20369"/>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9601200" cy="762000"/>
          </a:xfrm>
        </p:spPr>
        <p:txBody>
          <a:bodyPr>
            <a:normAutofit/>
          </a:bodyPr>
          <a:lstStyle/>
          <a:p>
            <a:pPr algn="ctr"/>
            <a:r>
              <a:rPr lang="en-US" dirty="0"/>
              <a:t>Correlation</a:t>
            </a:r>
          </a:p>
        </p:txBody>
      </p:sp>
      <p:sp>
        <p:nvSpPr>
          <p:cNvPr id="4" name="Text Placeholder 3"/>
          <p:cNvSpPr>
            <a:spLocks noGrp="1"/>
          </p:cNvSpPr>
          <p:nvPr>
            <p:ph type="body" sz="half" idx="2"/>
          </p:nvPr>
        </p:nvSpPr>
        <p:spPr>
          <a:xfrm>
            <a:off x="228601" y="1600200"/>
            <a:ext cx="4610352" cy="4800600"/>
          </a:xfrm>
        </p:spPr>
        <p:txBody>
          <a:bodyPr>
            <a:normAutofit/>
          </a:bodyPr>
          <a:lstStyle/>
          <a:p>
            <a:pPr algn="ctr"/>
            <a:r>
              <a:rPr lang="en-US" sz="2000" dirty="0"/>
              <a:t>To test the effectiveness of the draft I compared two variables: Draft Power and Season Performance. Draft Power is the sum of the median win shares of the team’s draft picks for the season.</a:t>
            </a:r>
          </a:p>
          <a:p>
            <a:pPr algn="ctr"/>
            <a:r>
              <a:rPr lang="en-US" sz="2000" dirty="0"/>
              <a:t>The draft occurs at the end of the season, so I introduced a lag factor.</a:t>
            </a:r>
          </a:p>
          <a:p>
            <a:pPr algn="ctr"/>
            <a:r>
              <a:rPr lang="en-US" sz="2000" dirty="0"/>
              <a:t> </a:t>
            </a:r>
            <a:r>
              <a:rPr lang="en-US" sz="2000" dirty="0">
                <a:sym typeface="Wingdings" panose="05000000000000000000" pitchFamily="2" charset="2"/>
              </a:rPr>
              <a:t> </a:t>
            </a:r>
            <a:r>
              <a:rPr lang="en-US" sz="2000" dirty="0"/>
              <a:t>Known: Generally, teams with poor season performance are given earlier draft picks, and, therefore, higher Draft Power.</a:t>
            </a:r>
          </a:p>
          <a:p>
            <a:pPr algn="ctr"/>
            <a:r>
              <a:rPr lang="en-US" sz="2000" dirty="0">
                <a:sym typeface="Wingdings" panose="05000000000000000000" pitchFamily="2" charset="2"/>
              </a:rPr>
              <a:t> </a:t>
            </a:r>
            <a:r>
              <a:rPr lang="en-US" sz="2000" dirty="0"/>
              <a:t>Expected: After teams have high draft power, their Season Performance will improve.</a:t>
            </a:r>
          </a:p>
        </p:txBody>
      </p:sp>
      <p:pic>
        <p:nvPicPr>
          <p:cNvPr id="6" name="Picture 5" descr="A picture containing text, screenshot, diagram, line&#10;&#10;Description automatically generated">
            <a:extLst>
              <a:ext uri="{FF2B5EF4-FFF2-40B4-BE49-F238E27FC236}">
                <a16:creationId xmlns:a16="http://schemas.microsoft.com/office/drawing/2014/main" id="{5C2DE255-87A8-1847-EFB3-67133089A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387" y="1717280"/>
            <a:ext cx="4315196" cy="3423440"/>
          </a:xfrm>
          <a:prstGeom prst="rect">
            <a:avLst/>
          </a:prstGeom>
          <a:scene3d>
            <a:camera prst="orthographicFront"/>
            <a:lightRig rig="threePt" dir="t"/>
          </a:scene3d>
          <a:sp3d contourW="95250">
            <a:contourClr>
              <a:schemeClr val="accent3">
                <a:lumMod val="50000"/>
              </a:schemeClr>
            </a:contourClr>
          </a:sp3d>
        </p:spPr>
      </p:pic>
      <p:pic>
        <p:nvPicPr>
          <p:cNvPr id="9" name="Picture 8" descr="A picture containing text, screenshot, font, algebra&#10;&#10;Description automatically generated">
            <a:extLst>
              <a:ext uri="{FF2B5EF4-FFF2-40B4-BE49-F238E27FC236}">
                <a16:creationId xmlns:a16="http://schemas.microsoft.com/office/drawing/2014/main" id="{A895D669-D617-EA2B-618E-FC1CEB7CFAB2}"/>
              </a:ext>
            </a:extLst>
          </p:cNvPr>
          <p:cNvPicPr>
            <a:picLocks noChangeAspect="1"/>
          </p:cNvPicPr>
          <p:nvPr/>
        </p:nvPicPr>
        <p:blipFill rotWithShape="1">
          <a:blip r:embed="rId3">
            <a:extLst>
              <a:ext uri="{28A0092B-C50C-407E-A947-70E740481C1C}">
                <a14:useLocalDpi xmlns:a14="http://schemas.microsoft.com/office/drawing/2010/main" val="0"/>
              </a:ext>
            </a:extLst>
          </a:blip>
          <a:srcRect t="50259"/>
          <a:stretch/>
        </p:blipFill>
        <p:spPr>
          <a:xfrm>
            <a:off x="6553200" y="5634212"/>
            <a:ext cx="5389652" cy="527336"/>
          </a:xfrm>
          <a:prstGeom prst="rect">
            <a:avLst/>
          </a:prstGeom>
          <a:scene3d>
            <a:camera prst="orthographicFront"/>
            <a:lightRig rig="threePt" dir="t"/>
          </a:scene3d>
          <a:sp3d contourW="95250">
            <a:contourClr>
              <a:schemeClr val="accent3">
                <a:lumMod val="50000"/>
              </a:schemeClr>
            </a:contourClr>
          </a:sp3d>
        </p:spPr>
      </p:pic>
      <p:sp>
        <p:nvSpPr>
          <p:cNvPr id="10" name="Text Placeholder 3">
            <a:extLst>
              <a:ext uri="{FF2B5EF4-FFF2-40B4-BE49-F238E27FC236}">
                <a16:creationId xmlns:a16="http://schemas.microsoft.com/office/drawing/2014/main" id="{C2AC7ABB-83EC-1BE3-C228-78E604632518}"/>
              </a:ext>
            </a:extLst>
          </p:cNvPr>
          <p:cNvSpPr txBox="1">
            <a:spLocks/>
          </p:cNvSpPr>
          <p:nvPr/>
        </p:nvSpPr>
        <p:spPr>
          <a:xfrm>
            <a:off x="6639443" y="5253212"/>
            <a:ext cx="5217166" cy="58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1800" dirty="0"/>
              <a:t>Correlation of Season Performance vs Draft Power</a:t>
            </a:r>
          </a:p>
        </p:txBody>
      </p:sp>
      <p:pic>
        <p:nvPicPr>
          <p:cNvPr id="13314" name="Picture 2" descr="Slam Dunk Basketball Sticker by SportsManias for iOS &amp; Android | GIPHY">
            <a:extLst>
              <a:ext uri="{FF2B5EF4-FFF2-40B4-BE49-F238E27FC236}">
                <a16:creationId xmlns:a16="http://schemas.microsoft.com/office/drawing/2014/main" id="{CC87C19F-0211-4D2D-D157-DBBDBB9657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2819400"/>
            <a:ext cx="1971052" cy="19710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116873-1A7B-FB46-3E6F-F901D9157756}"/>
              </a:ext>
            </a:extLst>
          </p:cNvPr>
          <p:cNvSpPr txBox="1"/>
          <p:nvPr/>
        </p:nvSpPr>
        <p:spPr>
          <a:xfrm>
            <a:off x="76200" y="6536323"/>
            <a:ext cx="10820400" cy="215444"/>
          </a:xfrm>
          <a:prstGeom prst="rect">
            <a:avLst/>
          </a:prstGeom>
          <a:noFill/>
        </p:spPr>
        <p:txBody>
          <a:bodyPr wrap="square">
            <a:spAutoFit/>
          </a:bodyPr>
          <a:lstStyle/>
          <a:p>
            <a:r>
              <a:rPr lang="en-US" sz="800" dirty="0">
                <a:solidFill>
                  <a:schemeClr val="bg1"/>
                </a:solidFill>
              </a:rPr>
              <a:t>https://media2.giphy.com/media/0PMcrZcstFh8hJVOJf/giphy.gif?cid=6c09b952f68d7ff76103bcfb291ef8cef8fdf5cda66e80c1&amp;ep=v1_internal_gifs_gifId&amp;rid=giphy.gif&amp;ct=s</a:t>
            </a:r>
          </a:p>
        </p:txBody>
      </p:sp>
    </p:spTree>
    <p:extLst>
      <p:ext uri="{BB962C8B-B14F-4D97-AF65-F5344CB8AC3E}">
        <p14:creationId xmlns:p14="http://schemas.microsoft.com/office/powerpoint/2010/main" val="1914917367"/>
      </p:ext>
    </p:extLst>
  </p:cSld>
  <p:clrMapOvr>
    <a:masterClrMapping/>
  </p:clrMapOvr>
  <mc:AlternateContent xmlns:mc="http://schemas.openxmlformats.org/markup-compatibility/2006">
    <mc:Choice xmlns:p14="http://schemas.microsoft.com/office/powerpoint/2010/main" Requires="p14">
      <p:transition spd="slow" p14:dur="2750" advTm="20000">
        <p14:reveal/>
      </p:transition>
    </mc:Choice>
    <mc:Fallback>
      <p:transition spd="slow"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2057400"/>
            <a:ext cx="5562600" cy="2171700"/>
          </a:xfrm>
        </p:spPr>
        <p:txBody>
          <a:bodyPr>
            <a:normAutofit/>
          </a:bodyPr>
          <a:lstStyle/>
          <a:p>
            <a:pPr marL="0" indent="0">
              <a:buNone/>
            </a:pPr>
            <a:r>
              <a:rPr lang="en-US" sz="3200" dirty="0"/>
              <a:t>1 - Impact</a:t>
            </a:r>
          </a:p>
          <a:p>
            <a:pPr marL="0" indent="0">
              <a:buNone/>
            </a:pPr>
            <a:r>
              <a:rPr lang="en-US" sz="3200" dirty="0"/>
              <a:t>2 - Season Performance</a:t>
            </a:r>
          </a:p>
          <a:p>
            <a:pPr marL="0" indent="0">
              <a:buNone/>
            </a:pPr>
            <a:r>
              <a:rPr lang="en-US" sz="3200" dirty="0"/>
              <a:t>3 - Draft Power</a:t>
            </a:r>
          </a:p>
        </p:txBody>
      </p:sp>
      <p:pic>
        <p:nvPicPr>
          <p:cNvPr id="2050" name="Picture 2" descr="The 5 Levels of Scoring in Basketball">
            <a:extLst>
              <a:ext uri="{FF2B5EF4-FFF2-40B4-BE49-F238E27FC236}">
                <a16:creationId xmlns:a16="http://schemas.microsoft.com/office/drawing/2014/main" id="{236A1458-53EE-002F-C9AD-4772082DD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57200"/>
            <a:ext cx="7965440" cy="79654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69EAA9-B87F-7DDB-DC02-147DD72D5520}"/>
              </a:ext>
            </a:extLst>
          </p:cNvPr>
          <p:cNvSpPr txBox="1"/>
          <p:nvPr/>
        </p:nvSpPr>
        <p:spPr>
          <a:xfrm>
            <a:off x="8478520" y="5253335"/>
            <a:ext cx="1676400" cy="461665"/>
          </a:xfrm>
          <a:prstGeom prst="rect">
            <a:avLst/>
          </a:prstGeom>
          <a:solidFill>
            <a:schemeClr val="bg1"/>
          </a:solidFill>
        </p:spPr>
        <p:txBody>
          <a:bodyPr wrap="square" rtlCol="0">
            <a:spAutoFit/>
          </a:bodyPr>
          <a:lstStyle/>
          <a:p>
            <a:r>
              <a:rPr lang="en-US" sz="2400" dirty="0"/>
              <a:t>VARIABLES</a:t>
            </a:r>
          </a:p>
        </p:txBody>
      </p:sp>
      <p:sp>
        <p:nvSpPr>
          <p:cNvPr id="5" name="Content Placeholder 2">
            <a:extLst>
              <a:ext uri="{FF2B5EF4-FFF2-40B4-BE49-F238E27FC236}">
                <a16:creationId xmlns:a16="http://schemas.microsoft.com/office/drawing/2014/main" id="{FF8F087F-6065-D094-F0AD-5CA64B4AA227}"/>
              </a:ext>
            </a:extLst>
          </p:cNvPr>
          <p:cNvSpPr txBox="1">
            <a:spLocks/>
          </p:cNvSpPr>
          <p:nvPr/>
        </p:nvSpPr>
        <p:spPr>
          <a:xfrm>
            <a:off x="990600" y="4038600"/>
            <a:ext cx="6162040" cy="2171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3200" dirty="0"/>
              <a:t>4 - Weighted Win Cost</a:t>
            </a:r>
          </a:p>
          <a:p>
            <a:pPr marL="0" indent="0">
              <a:buNone/>
            </a:pPr>
            <a:r>
              <a:rPr lang="en-US" sz="3200" dirty="0"/>
              <a:t>5 - Estimated Draft Pick Value</a:t>
            </a:r>
          </a:p>
        </p:txBody>
      </p:sp>
      <p:sp>
        <p:nvSpPr>
          <p:cNvPr id="6" name="Title 1">
            <a:extLst>
              <a:ext uri="{FF2B5EF4-FFF2-40B4-BE49-F238E27FC236}">
                <a16:creationId xmlns:a16="http://schemas.microsoft.com/office/drawing/2014/main" id="{EEC2078C-D6E4-F65B-D4AE-E56F3AEFD05B}"/>
              </a:ext>
            </a:extLst>
          </p:cNvPr>
          <p:cNvSpPr>
            <a:spLocks noGrp="1"/>
          </p:cNvSpPr>
          <p:nvPr>
            <p:ph type="title"/>
          </p:nvPr>
        </p:nvSpPr>
        <p:spPr>
          <a:xfrm>
            <a:off x="2166619" y="457200"/>
            <a:ext cx="8153402" cy="762000"/>
          </a:xfrm>
        </p:spPr>
        <p:txBody>
          <a:bodyPr/>
          <a:lstStyle/>
          <a:p>
            <a:pPr algn="ctr"/>
            <a:r>
              <a:rPr lang="en-US" dirty="0"/>
              <a:t>Analysis of 5 Variables</a:t>
            </a:r>
          </a:p>
        </p:txBody>
      </p:sp>
      <p:pic>
        <p:nvPicPr>
          <p:cNvPr id="2054" name="Picture 6" descr="Free Basketball Animations - Graphics - Gifs - Clipart">
            <a:extLst>
              <a:ext uri="{FF2B5EF4-FFF2-40B4-BE49-F238E27FC236}">
                <a16:creationId xmlns:a16="http://schemas.microsoft.com/office/drawing/2014/main" id="{D08FA2D4-5A01-7B26-CA3D-342FBDEE5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05600" y="1371600"/>
            <a:ext cx="4617156" cy="515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83717"/>
      </p:ext>
    </p:extLst>
  </p:cSld>
  <p:clrMapOvr>
    <a:masterClrMapping/>
  </p:clrMapOvr>
  <mc:AlternateContent xmlns:mc="http://schemas.openxmlformats.org/markup-compatibility/2006">
    <mc:Choice xmlns:p14="http://schemas.microsoft.com/office/powerpoint/2010/main" Requires="p14">
      <p:transition spd="slow" p14:dur="2750" advTm="6000">
        <p14:reveal/>
      </p:transition>
    </mc:Choice>
    <mc:Fallback>
      <p:transition spd="slow" advTm="6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9601200" cy="762000"/>
          </a:xfrm>
        </p:spPr>
        <p:txBody>
          <a:bodyPr>
            <a:normAutofit/>
          </a:bodyPr>
          <a:lstStyle/>
          <a:p>
            <a:pPr algn="ctr"/>
            <a:r>
              <a:rPr lang="en-US" dirty="0"/>
              <a:t>Analysis of Correlation and Causation</a:t>
            </a:r>
          </a:p>
        </p:txBody>
      </p:sp>
      <p:pic>
        <p:nvPicPr>
          <p:cNvPr id="6" name="Picture 5" descr="A picture containing text, screenshot, diagram, line&#10;&#10;Description automatically generated">
            <a:extLst>
              <a:ext uri="{FF2B5EF4-FFF2-40B4-BE49-F238E27FC236}">
                <a16:creationId xmlns:a16="http://schemas.microsoft.com/office/drawing/2014/main" id="{5C2DE255-87A8-1847-EFB3-67133089A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558" y="1397492"/>
            <a:ext cx="4610352" cy="3657600"/>
          </a:xfrm>
          <a:prstGeom prst="rect">
            <a:avLst/>
          </a:prstGeom>
          <a:scene3d>
            <a:camera prst="orthographicFront"/>
            <a:lightRig rig="threePt" dir="t"/>
          </a:scene3d>
          <a:sp3d contourW="95250">
            <a:contourClr>
              <a:schemeClr val="accent3">
                <a:lumMod val="50000"/>
              </a:schemeClr>
            </a:contourClr>
          </a:sp3d>
        </p:spPr>
      </p:pic>
      <p:pic>
        <p:nvPicPr>
          <p:cNvPr id="9" name="Picture 8" descr="A picture containing text, screenshot, font, algebra&#10;&#10;Description automatically generated">
            <a:extLst>
              <a:ext uri="{FF2B5EF4-FFF2-40B4-BE49-F238E27FC236}">
                <a16:creationId xmlns:a16="http://schemas.microsoft.com/office/drawing/2014/main" id="{A895D669-D617-EA2B-618E-FC1CEB7CFAB2}"/>
              </a:ext>
            </a:extLst>
          </p:cNvPr>
          <p:cNvPicPr>
            <a:picLocks noChangeAspect="1"/>
          </p:cNvPicPr>
          <p:nvPr/>
        </p:nvPicPr>
        <p:blipFill rotWithShape="1">
          <a:blip r:embed="rId3">
            <a:extLst>
              <a:ext uri="{28A0092B-C50C-407E-A947-70E740481C1C}">
                <a14:useLocalDpi xmlns:a14="http://schemas.microsoft.com/office/drawing/2010/main" val="0"/>
              </a:ext>
            </a:extLst>
          </a:blip>
          <a:srcRect t="50259"/>
          <a:stretch/>
        </p:blipFill>
        <p:spPr>
          <a:xfrm>
            <a:off x="350515" y="5664692"/>
            <a:ext cx="5389652" cy="527336"/>
          </a:xfrm>
          <a:prstGeom prst="rect">
            <a:avLst/>
          </a:prstGeom>
          <a:scene3d>
            <a:camera prst="orthographicFront"/>
            <a:lightRig rig="threePt" dir="t"/>
          </a:scene3d>
          <a:sp3d contourW="95250">
            <a:contourClr>
              <a:schemeClr val="accent3">
                <a:lumMod val="50000"/>
              </a:schemeClr>
            </a:contourClr>
          </a:sp3d>
        </p:spPr>
      </p:pic>
      <p:sp>
        <p:nvSpPr>
          <p:cNvPr id="10" name="Text Placeholder 3">
            <a:extLst>
              <a:ext uri="{FF2B5EF4-FFF2-40B4-BE49-F238E27FC236}">
                <a16:creationId xmlns:a16="http://schemas.microsoft.com/office/drawing/2014/main" id="{C2AC7ABB-83EC-1BE3-C228-78E604632518}"/>
              </a:ext>
            </a:extLst>
          </p:cNvPr>
          <p:cNvSpPr txBox="1">
            <a:spLocks/>
          </p:cNvSpPr>
          <p:nvPr/>
        </p:nvSpPr>
        <p:spPr>
          <a:xfrm>
            <a:off x="436758" y="5283692"/>
            <a:ext cx="5217166" cy="58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1800" dirty="0"/>
              <a:t>Correlation of Season Performance vs Draft Power</a:t>
            </a:r>
          </a:p>
        </p:txBody>
      </p:sp>
      <p:sp>
        <p:nvSpPr>
          <p:cNvPr id="11" name="Text Placeholder 3">
            <a:extLst>
              <a:ext uri="{FF2B5EF4-FFF2-40B4-BE49-F238E27FC236}">
                <a16:creationId xmlns:a16="http://schemas.microsoft.com/office/drawing/2014/main" id="{96FBC944-FB7D-662E-0778-A8ADF237FB98}"/>
              </a:ext>
            </a:extLst>
          </p:cNvPr>
          <p:cNvSpPr txBox="1">
            <a:spLocks/>
          </p:cNvSpPr>
          <p:nvPr/>
        </p:nvSpPr>
        <p:spPr>
          <a:xfrm>
            <a:off x="8153400" y="1397492"/>
            <a:ext cx="3718565" cy="4953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1400" dirty="0"/>
              <a:t>A negative correlation suggests that as the Draft Power increases (median impact of players drafted), the Season Performance tends to decrease, however there are exceptions, especially when poor performing teams trade their picks to successful teams. It is clear that teams with higher draft power may not immediately achieve higher performance in the league. Note that this is expected because teams rarely have rapid improvements after drafting high. It takes time for players to find their place on a team and make an impact.</a:t>
            </a:r>
          </a:p>
          <a:p>
            <a:pPr algn="ctr"/>
            <a:r>
              <a:rPr lang="en-US" sz="1400" dirty="0"/>
              <a:t>Correlation coefficients provide a measure of the linear relationship between two variables, but they do not imply causation. Other factors not considered in this analysis may influence Season Performance. These include team management, coaching, culture, player development, and overall team strategies.</a:t>
            </a:r>
          </a:p>
          <a:p>
            <a:pPr algn="ctr"/>
            <a:r>
              <a:rPr lang="en-US" sz="1400" dirty="0"/>
              <a:t>Additionally, the strength of the correlation </a:t>
            </a:r>
          </a:p>
          <a:p>
            <a:pPr algn="ctr">
              <a:lnSpc>
                <a:spcPct val="100000"/>
              </a:lnSpc>
              <a:spcBef>
                <a:spcPts val="0"/>
              </a:spcBef>
            </a:pPr>
            <a:r>
              <a:rPr lang="en-US" sz="1400" dirty="0"/>
              <a:t>(-0.3388 and -0.3839) suggests only a moderate relationship, not strong enough to make definitive conclusions.</a:t>
            </a:r>
          </a:p>
        </p:txBody>
      </p:sp>
      <p:pic>
        <p:nvPicPr>
          <p:cNvPr id="8" name="Picture 2" descr="NBA Championship Trophy | Fortnite Wiki | Fandom">
            <a:extLst>
              <a:ext uri="{FF2B5EF4-FFF2-40B4-BE49-F238E27FC236}">
                <a16:creationId xmlns:a16="http://schemas.microsoft.com/office/drawing/2014/main" id="{07B8DF2C-77AE-C32B-D708-E6F54363AF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227162">
            <a:off x="5553707" y="3874408"/>
            <a:ext cx="2872398" cy="28723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ouncing basketball animated gif - Clip Art Library">
            <a:extLst>
              <a:ext uri="{FF2B5EF4-FFF2-40B4-BE49-F238E27FC236}">
                <a16:creationId xmlns:a16="http://schemas.microsoft.com/office/drawing/2014/main" id="{7D194BA1-ADED-5788-C0BB-FFAF4D2316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3479" y="1292479"/>
            <a:ext cx="2669921" cy="266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658040"/>
      </p:ext>
    </p:extLst>
  </p:cSld>
  <p:clrMapOvr>
    <a:masterClrMapping/>
  </p:clrMapOvr>
  <mc:AlternateContent xmlns:mc="http://schemas.openxmlformats.org/markup-compatibility/2006">
    <mc:Choice xmlns:p14="http://schemas.microsoft.com/office/powerpoint/2010/main" Requires="p14">
      <p:transition spd="slow" p14:dur="2750" advTm="40000">
        <p14:reveal/>
      </p:transition>
    </mc:Choice>
    <mc:Fallback>
      <p:transition spd="slow" advTm="40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9601200" cy="762000"/>
          </a:xfrm>
        </p:spPr>
        <p:txBody>
          <a:bodyPr>
            <a:normAutofit/>
          </a:bodyPr>
          <a:lstStyle/>
          <a:p>
            <a:pPr algn="ctr"/>
            <a:r>
              <a:rPr lang="en-US" dirty="0"/>
              <a:t>Adding a Second Season of Lagging</a:t>
            </a:r>
          </a:p>
        </p:txBody>
      </p:sp>
      <p:sp>
        <p:nvSpPr>
          <p:cNvPr id="4" name="Text Placeholder 3"/>
          <p:cNvSpPr>
            <a:spLocks noGrp="1"/>
          </p:cNvSpPr>
          <p:nvPr>
            <p:ph type="body" sz="half" idx="2"/>
          </p:nvPr>
        </p:nvSpPr>
        <p:spPr>
          <a:xfrm>
            <a:off x="228600" y="1842948"/>
            <a:ext cx="3581400" cy="3733800"/>
          </a:xfrm>
        </p:spPr>
        <p:txBody>
          <a:bodyPr>
            <a:normAutofit/>
          </a:bodyPr>
          <a:lstStyle/>
          <a:p>
            <a:pPr algn="ctr"/>
            <a:r>
              <a:rPr lang="en-US" sz="2000" dirty="0"/>
              <a:t>To account for team fit I added a second season to the equation and used a weighted mean to emphasize the draft two seasons earlier.</a:t>
            </a:r>
          </a:p>
          <a:p>
            <a:pPr algn="ctr"/>
            <a:r>
              <a:rPr lang="en-US" sz="2000" dirty="0"/>
              <a:t>Similar to the previous graph, the strength of the correlation (-0.2781 and -0.3099) suggests that there is not enough data to make conclusions.</a:t>
            </a:r>
          </a:p>
        </p:txBody>
      </p:sp>
      <p:sp>
        <p:nvSpPr>
          <p:cNvPr id="10" name="Text Placeholder 3">
            <a:extLst>
              <a:ext uri="{FF2B5EF4-FFF2-40B4-BE49-F238E27FC236}">
                <a16:creationId xmlns:a16="http://schemas.microsoft.com/office/drawing/2014/main" id="{C2AC7ABB-83EC-1BE3-C228-78E604632518}"/>
              </a:ext>
            </a:extLst>
          </p:cNvPr>
          <p:cNvSpPr txBox="1">
            <a:spLocks/>
          </p:cNvSpPr>
          <p:nvPr/>
        </p:nvSpPr>
        <p:spPr>
          <a:xfrm>
            <a:off x="6553200" y="5253212"/>
            <a:ext cx="5217166" cy="58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1800" dirty="0"/>
              <a:t>Correlation of Season Performance vs Draft Power</a:t>
            </a:r>
          </a:p>
        </p:txBody>
      </p:sp>
      <p:pic>
        <p:nvPicPr>
          <p:cNvPr id="5" name="Picture 4" descr="A picture containing text, screenshot, diagram, line&#10;&#10;Description automatically generated">
            <a:extLst>
              <a:ext uri="{FF2B5EF4-FFF2-40B4-BE49-F238E27FC236}">
                <a16:creationId xmlns:a16="http://schemas.microsoft.com/office/drawing/2014/main" id="{D03F7E9B-0FD5-0E10-AA74-DB1D07335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983" y="1472912"/>
            <a:ext cx="4419600" cy="3506268"/>
          </a:xfrm>
          <a:prstGeom prst="rect">
            <a:avLst/>
          </a:prstGeom>
          <a:scene3d>
            <a:camera prst="orthographicFront"/>
            <a:lightRig rig="threePt" dir="t"/>
          </a:scene3d>
          <a:sp3d contourW="95250">
            <a:contourClr>
              <a:schemeClr val="accent3">
                <a:lumMod val="50000"/>
              </a:schemeClr>
            </a:contourClr>
          </a:sp3d>
        </p:spPr>
      </p:pic>
      <p:pic>
        <p:nvPicPr>
          <p:cNvPr id="12" name="Picture 11" descr="A picture containing text, screenshot, font, algebra&#10;&#10;Description automatically generated">
            <a:extLst>
              <a:ext uri="{FF2B5EF4-FFF2-40B4-BE49-F238E27FC236}">
                <a16:creationId xmlns:a16="http://schemas.microsoft.com/office/drawing/2014/main" id="{352A1FDC-72AA-3A74-FAA6-AF8DA04FB29E}"/>
              </a:ext>
            </a:extLst>
          </p:cNvPr>
          <p:cNvPicPr>
            <a:picLocks noChangeAspect="1"/>
          </p:cNvPicPr>
          <p:nvPr/>
        </p:nvPicPr>
        <p:blipFill rotWithShape="1">
          <a:blip r:embed="rId3">
            <a:extLst>
              <a:ext uri="{28A0092B-C50C-407E-A947-70E740481C1C}">
                <a14:useLocalDpi xmlns:a14="http://schemas.microsoft.com/office/drawing/2010/main" val="0"/>
              </a:ext>
            </a:extLst>
          </a:blip>
          <a:srcRect t="50828"/>
          <a:stretch/>
        </p:blipFill>
        <p:spPr>
          <a:xfrm>
            <a:off x="6466957" y="5638800"/>
            <a:ext cx="5389652" cy="527336"/>
          </a:xfrm>
          <a:prstGeom prst="rect">
            <a:avLst/>
          </a:prstGeom>
          <a:scene3d>
            <a:camera prst="orthographicFront"/>
            <a:lightRig rig="threePt" dir="t"/>
          </a:scene3d>
          <a:sp3d contourW="95250">
            <a:contourClr>
              <a:schemeClr val="accent3">
                <a:lumMod val="50000"/>
              </a:schemeClr>
            </a:contourClr>
          </a:sp3d>
        </p:spPr>
      </p:pic>
      <p:pic>
        <p:nvPicPr>
          <p:cNvPr id="35844" name="Picture 4" descr="Nba GIFs | Tenor">
            <a:extLst>
              <a:ext uri="{FF2B5EF4-FFF2-40B4-BE49-F238E27FC236}">
                <a16:creationId xmlns:a16="http://schemas.microsoft.com/office/drawing/2014/main" id="{E5CE3CF0-65A3-777B-10E9-0E1FA1263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701" y="2059380"/>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552E88E-8491-5840-9DA4-000F15394E54}"/>
              </a:ext>
            </a:extLst>
          </p:cNvPr>
          <p:cNvSpPr txBox="1"/>
          <p:nvPr/>
        </p:nvSpPr>
        <p:spPr>
          <a:xfrm>
            <a:off x="76200" y="6536323"/>
            <a:ext cx="10820400" cy="215444"/>
          </a:xfrm>
          <a:prstGeom prst="rect">
            <a:avLst/>
          </a:prstGeom>
          <a:noFill/>
        </p:spPr>
        <p:txBody>
          <a:bodyPr wrap="square">
            <a:spAutoFit/>
          </a:bodyPr>
          <a:lstStyle/>
          <a:p>
            <a:r>
              <a:rPr lang="en-US" sz="800" dirty="0">
                <a:solidFill>
                  <a:schemeClr val="bg1"/>
                </a:solidFill>
              </a:rPr>
              <a:t>https://media.tenor.com/dOUt3iLu4P8AAAAj/sports-sports-manias.gif</a:t>
            </a:r>
          </a:p>
        </p:txBody>
      </p:sp>
    </p:spTree>
    <p:extLst>
      <p:ext uri="{BB962C8B-B14F-4D97-AF65-F5344CB8AC3E}">
        <p14:creationId xmlns:p14="http://schemas.microsoft.com/office/powerpoint/2010/main" val="1771484013"/>
      </p:ext>
    </p:extLst>
  </p:cSld>
  <p:clrMapOvr>
    <a:masterClrMapping/>
  </p:clrMapOvr>
  <mc:AlternateContent xmlns:mc="http://schemas.openxmlformats.org/markup-compatibility/2006">
    <mc:Choice xmlns:p14="http://schemas.microsoft.com/office/powerpoint/2010/main" Requires="p14">
      <p:transition spd="slow" p14:dur="2750" advTm="15000">
        <p14:reveal/>
      </p:transition>
    </mc:Choice>
    <mc:Fallback>
      <p:transition spd="slow" advTm="15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2" y="507508"/>
            <a:ext cx="10896600" cy="762000"/>
          </a:xfrm>
        </p:spPr>
        <p:txBody>
          <a:bodyPr>
            <a:normAutofit fontScale="90000"/>
          </a:bodyPr>
          <a:lstStyle/>
          <a:p>
            <a:pPr algn="ctr"/>
            <a:r>
              <a:rPr lang="en-US" sz="3600" dirty="0"/>
              <a:t>Hypothesis Test - "Player Impact ~ Years of Service + Draft Rank"</a:t>
            </a:r>
            <a:endParaRPr lang="en-US" dirty="0"/>
          </a:p>
        </p:txBody>
      </p:sp>
      <p:sp>
        <p:nvSpPr>
          <p:cNvPr id="3" name="Text Placeholder 3">
            <a:extLst>
              <a:ext uri="{FF2B5EF4-FFF2-40B4-BE49-F238E27FC236}">
                <a16:creationId xmlns:a16="http://schemas.microsoft.com/office/drawing/2014/main" id="{21C2DDCF-5C08-9F3D-2F73-2F8A2ABF6136}"/>
              </a:ext>
            </a:extLst>
          </p:cNvPr>
          <p:cNvSpPr>
            <a:spLocks noGrp="1"/>
          </p:cNvSpPr>
          <p:nvPr>
            <p:ph type="body" sz="half" idx="2"/>
          </p:nvPr>
        </p:nvSpPr>
        <p:spPr>
          <a:xfrm>
            <a:off x="655318" y="1524000"/>
            <a:ext cx="4638046" cy="4826492"/>
          </a:xfrm>
        </p:spPr>
        <p:txBody>
          <a:bodyPr>
            <a:normAutofit fontScale="85000" lnSpcReduction="20000"/>
          </a:bodyPr>
          <a:lstStyle/>
          <a:p>
            <a:pPr algn="ctr"/>
            <a:r>
              <a:rPr lang="en-US" sz="1900" dirty="0">
                <a:solidFill>
                  <a:schemeClr val="accent3">
                    <a:lumMod val="60000"/>
                    <a:lumOff val="40000"/>
                  </a:schemeClr>
                </a:solidFill>
              </a:rPr>
              <a:t>* Null hypothesis (H₀): </a:t>
            </a:r>
            <a:r>
              <a:rPr lang="en-US" sz="1900" dirty="0"/>
              <a:t>There is no significant relationship between years of service and draft rank on win shares.</a:t>
            </a:r>
          </a:p>
          <a:p>
            <a:pPr algn="ctr"/>
            <a:r>
              <a:rPr lang="en-US" sz="1900" dirty="0">
                <a:solidFill>
                  <a:schemeClr val="accent3">
                    <a:lumMod val="60000"/>
                    <a:lumOff val="40000"/>
                  </a:schemeClr>
                </a:solidFill>
              </a:rPr>
              <a:t>* Alternative hypothesis (H₁):</a:t>
            </a:r>
            <a:r>
              <a:rPr lang="en-US" sz="1900" dirty="0"/>
              <a:t> There is a significant relationship between years of service and draft rank on win shares.</a:t>
            </a:r>
          </a:p>
          <a:p>
            <a:pPr algn="ctr"/>
            <a:r>
              <a:rPr lang="en-US" sz="1900" dirty="0">
                <a:solidFill>
                  <a:schemeClr val="accent3">
                    <a:lumMod val="60000"/>
                    <a:lumOff val="40000"/>
                  </a:schemeClr>
                </a:solidFill>
              </a:rPr>
              <a:t>*</a:t>
            </a:r>
            <a:r>
              <a:rPr lang="en-US" sz="1900" dirty="0"/>
              <a:t> </a:t>
            </a:r>
            <a:r>
              <a:rPr lang="en-US" sz="1900" dirty="0">
                <a:solidFill>
                  <a:schemeClr val="accent3">
                    <a:lumMod val="60000"/>
                    <a:lumOff val="40000"/>
                  </a:schemeClr>
                </a:solidFill>
              </a:rPr>
              <a:t>Multivariate OLS Regression Analysis:</a:t>
            </a:r>
            <a:endParaRPr lang="en-US" sz="1900" dirty="0"/>
          </a:p>
          <a:p>
            <a:pPr algn="ctr"/>
            <a:r>
              <a:rPr lang="en-US" sz="1900" dirty="0"/>
              <a:t>Endogenous: “Weighted Win shares“</a:t>
            </a:r>
          </a:p>
          <a:p>
            <a:pPr algn="ctr"/>
            <a:r>
              <a:rPr lang="en-US" sz="1900" dirty="0"/>
              <a:t> Exogenous: “Draft Rank” and “Years of Service".</a:t>
            </a:r>
          </a:p>
          <a:p>
            <a:pPr algn="ctr"/>
            <a:r>
              <a:rPr lang="en-US" sz="1900" dirty="0"/>
              <a:t>"Years of Service" is exponentially subtractive after age 30 to indicate player is past their prime.</a:t>
            </a:r>
          </a:p>
          <a:p>
            <a:pPr algn="ctr"/>
            <a:r>
              <a:rPr lang="en-US" sz="1900" dirty="0"/>
              <a:t>The logarithm of rank is used because rank as a linear relationship proved a poor predictor.</a:t>
            </a:r>
          </a:p>
          <a:p>
            <a:pPr algn="ctr"/>
            <a:r>
              <a:rPr lang="en-US" sz="1900" dirty="0">
                <a:solidFill>
                  <a:schemeClr val="accent3">
                    <a:lumMod val="60000"/>
                    <a:lumOff val="40000"/>
                  </a:schemeClr>
                </a:solidFill>
              </a:rPr>
              <a:t>*</a:t>
            </a:r>
            <a:r>
              <a:rPr lang="en-US" sz="1900" dirty="0"/>
              <a:t> </a:t>
            </a:r>
            <a:r>
              <a:rPr lang="en-US" sz="1900" dirty="0">
                <a:solidFill>
                  <a:schemeClr val="accent3">
                    <a:lumMod val="60000"/>
                    <a:lumOff val="40000"/>
                  </a:schemeClr>
                </a:solidFill>
              </a:rPr>
              <a:t>Result</a:t>
            </a:r>
            <a:endParaRPr lang="en-US" sz="1900" dirty="0"/>
          </a:p>
          <a:p>
            <a:pPr algn="ctr"/>
            <a:r>
              <a:rPr lang="en-US" sz="1900" dirty="0"/>
              <a:t>I reject the Null Hypothesis but with a </a:t>
            </a:r>
            <a:r>
              <a:rPr lang="en-US" sz="1900" dirty="0">
                <a:highlight>
                  <a:srgbClr val="FF0000"/>
                </a:highlight>
              </a:rPr>
              <a:t>caveat</a:t>
            </a:r>
            <a:r>
              <a:rPr lang="en-US" sz="1900" dirty="0"/>
              <a:t>.</a:t>
            </a:r>
          </a:p>
          <a:p>
            <a:pPr algn="ctr"/>
            <a:r>
              <a:rPr lang="en-US" sz="1900" dirty="0"/>
              <a:t> Even though the p-values of the independent variables indicate statistical significance, their coefficients are small. </a:t>
            </a:r>
            <a:endParaRPr lang="en-US" sz="2000" dirty="0"/>
          </a:p>
          <a:p>
            <a:pPr marL="342900" indent="-342900" algn="ctr">
              <a:buFont typeface="Arial" panose="020B0604020202020204" pitchFamily="34" charset="0"/>
              <a:buChar char="•"/>
            </a:pPr>
            <a:endParaRPr lang="en-US" sz="2000" dirty="0"/>
          </a:p>
          <a:p>
            <a:pPr algn="ctr">
              <a:lnSpc>
                <a:spcPct val="100000"/>
              </a:lnSpc>
              <a:spcBef>
                <a:spcPts val="0"/>
              </a:spcBef>
            </a:pPr>
            <a:endParaRPr lang="en-US" sz="2000" dirty="0"/>
          </a:p>
        </p:txBody>
      </p:sp>
      <p:sp>
        <p:nvSpPr>
          <p:cNvPr id="4" name="Text Placeholder 3">
            <a:extLst>
              <a:ext uri="{FF2B5EF4-FFF2-40B4-BE49-F238E27FC236}">
                <a16:creationId xmlns:a16="http://schemas.microsoft.com/office/drawing/2014/main" id="{43182AC2-B465-A0B0-EFA2-1931136E10DB}"/>
              </a:ext>
            </a:extLst>
          </p:cNvPr>
          <p:cNvSpPr txBox="1">
            <a:spLocks/>
          </p:cNvSpPr>
          <p:nvPr/>
        </p:nvSpPr>
        <p:spPr>
          <a:xfrm>
            <a:off x="6593836" y="1447800"/>
            <a:ext cx="4942846" cy="472440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300" dirty="0"/>
              <a:t>R-squared value indicates these variables explain only 11.3% of the variation in player winning impact.</a:t>
            </a:r>
          </a:p>
          <a:p>
            <a:pPr algn="ctr"/>
            <a:r>
              <a:rPr lang="en-US" sz="2300" dirty="0"/>
              <a:t>F-test indicates the model is significant.</a:t>
            </a:r>
          </a:p>
          <a:p>
            <a:pPr algn="ctr"/>
            <a:r>
              <a:rPr lang="en-US" sz="2300" dirty="0"/>
              <a:t>Draft rank coefficient is negative (as expected). Years of service has a positive coefficient. Neither has dramatic impact.</a:t>
            </a:r>
          </a:p>
          <a:p>
            <a:pPr algn="ctr"/>
            <a:r>
              <a:rPr lang="en-US" sz="2300" dirty="0"/>
              <a:t>Durbin-Watson statistic (0.679) indicates positive autocorrelation in the residuals, suggesting underlying patterns or relationships not captured by the model.</a:t>
            </a:r>
          </a:p>
          <a:p>
            <a:pPr algn="ctr"/>
            <a:r>
              <a:rPr lang="en-US" sz="2300" dirty="0"/>
              <a:t>Overall, the model suggests that while both Rank and Years of Service have statistically significant effects on "Impact", they only explain a small proportion of the total variability.</a:t>
            </a:r>
          </a:p>
          <a:p>
            <a:pPr algn="ctr">
              <a:lnSpc>
                <a:spcPct val="100000"/>
              </a:lnSpc>
              <a:spcBef>
                <a:spcPts val="0"/>
              </a:spcBef>
            </a:pPr>
            <a:endParaRPr lang="en-US" sz="2000" dirty="0"/>
          </a:p>
        </p:txBody>
      </p:sp>
      <p:pic>
        <p:nvPicPr>
          <p:cNvPr id="5" name="Picture 4" descr="Stickers GIFs on GIPHY - Be Animated">
            <a:extLst>
              <a:ext uri="{FF2B5EF4-FFF2-40B4-BE49-F238E27FC236}">
                <a16:creationId xmlns:a16="http://schemas.microsoft.com/office/drawing/2014/main" id="{EA21F033-14E9-182C-63BE-C0F7AB8461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5560" y="1524000"/>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tickers GIFs on GIPHY - Be Animated">
            <a:extLst>
              <a:ext uri="{FF2B5EF4-FFF2-40B4-BE49-F238E27FC236}">
                <a16:creationId xmlns:a16="http://schemas.microsoft.com/office/drawing/2014/main" id="{B4990E0C-E9CC-CD08-4CA7-F45467E576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064760" y="4089400"/>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955095"/>
      </p:ext>
    </p:extLst>
  </p:cSld>
  <p:clrMapOvr>
    <a:masterClrMapping/>
  </p:clrMapOvr>
  <mc:AlternateContent xmlns:mc="http://schemas.openxmlformats.org/markup-compatibility/2006">
    <mc:Choice xmlns:p14="http://schemas.microsoft.com/office/powerpoint/2010/main" Requires="p14">
      <p:transition spd="slow" p14:dur="2750" advTm="48000">
        <p14:reveal/>
      </p:transition>
    </mc:Choice>
    <mc:Fallback>
      <p:transition spd="slow" advTm="48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2" y="507508"/>
            <a:ext cx="10896600" cy="762000"/>
          </a:xfrm>
        </p:spPr>
        <p:txBody>
          <a:bodyPr>
            <a:normAutofit/>
          </a:bodyPr>
          <a:lstStyle/>
          <a:p>
            <a:pPr algn="ctr"/>
            <a:r>
              <a:rPr lang="en-US" sz="3600" dirty="0"/>
              <a:t>Hypothesis Test:  Model Results</a:t>
            </a:r>
            <a:endParaRPr lang="en-US" dirty="0"/>
          </a:p>
        </p:txBody>
      </p:sp>
      <p:sp>
        <p:nvSpPr>
          <p:cNvPr id="6" name="Content Placeholder 2">
            <a:extLst>
              <a:ext uri="{FF2B5EF4-FFF2-40B4-BE49-F238E27FC236}">
                <a16:creationId xmlns:a16="http://schemas.microsoft.com/office/drawing/2014/main" id="{EA1BDCA7-49DB-ABB2-5AF6-85FAFBD38877}"/>
              </a:ext>
            </a:extLst>
          </p:cNvPr>
          <p:cNvSpPr>
            <a:spLocks noGrp="1"/>
          </p:cNvSpPr>
          <p:nvPr>
            <p:ph sz="half" idx="1"/>
          </p:nvPr>
        </p:nvSpPr>
        <p:spPr>
          <a:xfrm>
            <a:off x="1104900" y="1371600"/>
            <a:ext cx="9982200" cy="482107"/>
          </a:xfrm>
        </p:spPr>
        <p:txBody>
          <a:bodyPr>
            <a:normAutofit/>
          </a:bodyPr>
          <a:lstStyle/>
          <a:p>
            <a:pPr marL="0" indent="0" algn="ctr">
              <a:buNone/>
            </a:pPr>
            <a:r>
              <a:rPr lang="en-US" sz="2400" dirty="0">
                <a:solidFill>
                  <a:schemeClr val="accent3">
                    <a:lumMod val="60000"/>
                    <a:lumOff val="40000"/>
                  </a:schemeClr>
                </a:solidFill>
              </a:rPr>
              <a:t>Note:</a:t>
            </a:r>
            <a:r>
              <a:rPr lang="en-US" sz="2400" dirty="0"/>
              <a:t> </a:t>
            </a:r>
            <a:r>
              <a:rPr lang="en-US" sz="2400" dirty="0">
                <a:solidFill>
                  <a:schemeClr val="accent3">
                    <a:lumMod val="60000"/>
                    <a:lumOff val="40000"/>
                  </a:schemeClr>
                </a:solidFill>
              </a:rPr>
              <a:t>Only drafted players can be evaluated</a:t>
            </a:r>
          </a:p>
        </p:txBody>
      </p:sp>
      <p:pic>
        <p:nvPicPr>
          <p:cNvPr id="9" name="Picture 8" descr="A screenshot of a computer&#10;&#10;Description automatically generated with medium confidence">
            <a:extLst>
              <a:ext uri="{FF2B5EF4-FFF2-40B4-BE49-F238E27FC236}">
                <a16:creationId xmlns:a16="http://schemas.microsoft.com/office/drawing/2014/main" id="{EE76CC76-EA11-B058-4727-0A8C2ACF3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981200"/>
            <a:ext cx="6667500" cy="4452954"/>
          </a:xfrm>
          <a:prstGeom prst="rect">
            <a:avLst/>
          </a:prstGeom>
          <a:scene3d>
            <a:camera prst="orthographicFront"/>
            <a:lightRig rig="threePt" dir="t"/>
          </a:scene3d>
          <a:sp3d contourW="95250">
            <a:contourClr>
              <a:schemeClr val="accent3">
                <a:lumMod val="50000"/>
              </a:schemeClr>
            </a:contourClr>
          </a:sp3d>
        </p:spPr>
      </p:pic>
      <p:pic>
        <p:nvPicPr>
          <p:cNvPr id="10" name="Picture 2" descr="Miami Heat GIFs | Tenor">
            <a:extLst>
              <a:ext uri="{FF2B5EF4-FFF2-40B4-BE49-F238E27FC236}">
                <a16:creationId xmlns:a16="http://schemas.microsoft.com/office/drawing/2014/main" id="{F9DB4B51-B4AF-CB9D-E571-11B58074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16482"/>
            <a:ext cx="3779518" cy="37795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6BE3FF-B537-E698-43EF-8574CF7A7716}"/>
              </a:ext>
            </a:extLst>
          </p:cNvPr>
          <p:cNvSpPr txBox="1"/>
          <p:nvPr/>
        </p:nvSpPr>
        <p:spPr>
          <a:xfrm>
            <a:off x="76200" y="6536323"/>
            <a:ext cx="10820400" cy="215444"/>
          </a:xfrm>
          <a:prstGeom prst="rect">
            <a:avLst/>
          </a:prstGeom>
          <a:noFill/>
        </p:spPr>
        <p:txBody>
          <a:bodyPr wrap="square">
            <a:spAutoFit/>
          </a:bodyPr>
          <a:lstStyle/>
          <a:p>
            <a:r>
              <a:rPr lang="en-US" sz="800" dirty="0">
                <a:solidFill>
                  <a:schemeClr val="bg1"/>
                </a:solidFill>
              </a:rPr>
              <a:t>https://media.tenor.com/dlY3bekU9BsAAAAj/sports-sportsmanias.gif</a:t>
            </a:r>
          </a:p>
        </p:txBody>
      </p:sp>
    </p:spTree>
    <p:extLst>
      <p:ext uri="{BB962C8B-B14F-4D97-AF65-F5344CB8AC3E}">
        <p14:creationId xmlns:p14="http://schemas.microsoft.com/office/powerpoint/2010/main" val="3014919062"/>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AA52E-275B-E88B-4F85-268CE269AAFC}"/>
              </a:ext>
            </a:extLst>
          </p:cNvPr>
          <p:cNvSpPr>
            <a:spLocks noGrp="1"/>
          </p:cNvSpPr>
          <p:nvPr>
            <p:ph idx="1"/>
          </p:nvPr>
        </p:nvSpPr>
        <p:spPr>
          <a:xfrm>
            <a:off x="495300" y="1406668"/>
            <a:ext cx="8115300" cy="4917932"/>
          </a:xfrm>
        </p:spPr>
        <p:txBody>
          <a:bodyPr>
            <a:normAutofit fontScale="55000" lnSpcReduction="20000"/>
          </a:bodyPr>
          <a:lstStyle/>
          <a:p>
            <a:pPr marL="0" indent="0">
              <a:buNone/>
            </a:pPr>
            <a:r>
              <a:rPr lang="en-US" dirty="0">
                <a:sym typeface="Wingdings" panose="05000000000000000000" pitchFamily="2" charset="2"/>
              </a:rPr>
              <a:t> </a:t>
            </a:r>
            <a:r>
              <a:rPr lang="en-US" dirty="0">
                <a:solidFill>
                  <a:schemeClr val="accent3">
                    <a:lumMod val="60000"/>
                    <a:lumOff val="40000"/>
                  </a:schemeClr>
                </a:solidFill>
              </a:rPr>
              <a:t>R-squared:</a:t>
            </a:r>
            <a:r>
              <a:rPr lang="en-US" dirty="0"/>
              <a:t> The R-squared value of 0.114 indicates that approximately 11.4% of the variability in the "Impact" variable can be explained by the predictors (Rank and Modified Years of Service). In other words, the model does not explain a large portion of the variation in the dependent variable.</a:t>
            </a:r>
          </a:p>
          <a:p>
            <a:pPr marL="0" indent="0">
              <a:buNone/>
            </a:pPr>
            <a:r>
              <a:rPr lang="en-US" dirty="0">
                <a:sym typeface="Wingdings" panose="05000000000000000000" pitchFamily="2" charset="2"/>
              </a:rPr>
              <a:t> </a:t>
            </a:r>
            <a:r>
              <a:rPr lang="en-US" dirty="0">
                <a:solidFill>
                  <a:schemeClr val="accent3">
                    <a:lumMod val="60000"/>
                    <a:lumOff val="40000"/>
                  </a:schemeClr>
                </a:solidFill>
              </a:rPr>
              <a:t>Coefficients:</a:t>
            </a:r>
            <a:r>
              <a:rPr lang="en-US" dirty="0"/>
              <a:t> The coefficients represent the estimated effect of each predictor on the "Impact" variable. Log rank is negative, which is expected. That is, as the draft rank increases, fewer win shares in playoffs and regular season are expected. Years of service is generally positive, which is also expected. This value is lower than my estimation.</a:t>
            </a:r>
          </a:p>
          <a:p>
            <a:pPr marL="0" indent="0">
              <a:buNone/>
            </a:pPr>
            <a:r>
              <a:rPr lang="en-US" dirty="0">
                <a:sym typeface="Wingdings" panose="05000000000000000000" pitchFamily="2" charset="2"/>
              </a:rPr>
              <a:t> </a:t>
            </a:r>
            <a:r>
              <a:rPr lang="en-US" dirty="0">
                <a:solidFill>
                  <a:schemeClr val="accent3">
                    <a:lumMod val="60000"/>
                    <a:lumOff val="40000"/>
                  </a:schemeClr>
                </a:solidFill>
              </a:rPr>
              <a:t>Intercept:</a:t>
            </a:r>
            <a:r>
              <a:rPr lang="en-US" dirty="0"/>
              <a:t> The intercept is excluded because it is not relevant. Neither Rank = 0 or Years of Service = 0 makes sense in the model.</a:t>
            </a:r>
          </a:p>
          <a:p>
            <a:pPr marL="0" indent="0">
              <a:buNone/>
            </a:pPr>
            <a:r>
              <a:rPr lang="en-US" dirty="0">
                <a:sym typeface="Wingdings" panose="05000000000000000000" pitchFamily="2" charset="2"/>
              </a:rPr>
              <a:t> </a:t>
            </a:r>
            <a:r>
              <a:rPr lang="en-US" dirty="0">
                <a:solidFill>
                  <a:schemeClr val="accent3">
                    <a:lumMod val="60000"/>
                    <a:lumOff val="40000"/>
                  </a:schemeClr>
                </a:solidFill>
              </a:rPr>
              <a:t>Log Rank:</a:t>
            </a:r>
            <a:r>
              <a:rPr lang="en-US" dirty="0"/>
              <a:t> The coefficient for Log Rank (-1.3541) suggests that, on average, each unit increase in Rank is associated with a decrease of -1.3541 in the Impact. In other words, an increase in log rank of 1, meaning an increase in 10 of rank, diminishes win shares by only -1.3541.</a:t>
            </a:r>
          </a:p>
          <a:p>
            <a:pPr marL="0" indent="0">
              <a:buNone/>
            </a:pPr>
            <a:r>
              <a:rPr lang="en-US" dirty="0">
                <a:sym typeface="Wingdings" panose="05000000000000000000" pitchFamily="2" charset="2"/>
              </a:rPr>
              <a:t> </a:t>
            </a:r>
            <a:r>
              <a:rPr lang="en-US" dirty="0">
                <a:solidFill>
                  <a:schemeClr val="accent3">
                    <a:lumMod val="60000"/>
                    <a:lumOff val="40000"/>
                  </a:schemeClr>
                </a:solidFill>
              </a:rPr>
              <a:t>Modified Years of Service:</a:t>
            </a:r>
            <a:r>
              <a:rPr lang="en-US" dirty="0"/>
              <a:t> The coefficient for Modified Years of Service (0.1923) indicates that, on average, each additional unit of Modified Years of Service is associated with an increase of 0.1923 in the Impact.</a:t>
            </a:r>
          </a:p>
          <a:p>
            <a:pPr marL="0" indent="0">
              <a:buNone/>
            </a:pPr>
            <a:r>
              <a:rPr lang="en-US" dirty="0">
                <a:sym typeface="Wingdings" panose="05000000000000000000" pitchFamily="2" charset="2"/>
              </a:rPr>
              <a:t> </a:t>
            </a:r>
            <a:r>
              <a:rPr lang="en-US" dirty="0">
                <a:solidFill>
                  <a:schemeClr val="accent3">
                    <a:lumMod val="60000"/>
                    <a:lumOff val="40000"/>
                  </a:schemeClr>
                </a:solidFill>
              </a:rPr>
              <a:t>p-values:</a:t>
            </a:r>
            <a:r>
              <a:rPr lang="en-US" dirty="0"/>
              <a:t> The p-values associated with each coefficient indicate the statistical significance of the corresponding predictor. In this case, all predictors (Rank and Modified Years of Service) have p-values less than 0.05. They are statistically significant for the model of Impact.</a:t>
            </a:r>
          </a:p>
          <a:p>
            <a:pPr marL="0" indent="0">
              <a:buNone/>
            </a:pPr>
            <a:r>
              <a:rPr lang="en-US" dirty="0">
                <a:sym typeface="Wingdings" panose="05000000000000000000" pitchFamily="2" charset="2"/>
              </a:rPr>
              <a:t> </a:t>
            </a:r>
            <a:r>
              <a:rPr lang="en-US" dirty="0"/>
              <a:t>The Durbin-Watson statistic (0.679) tests for residual autocorrelation. It indicates positive autocorrelation in the residuals. There is a tendency for the residuals to be positively correlated with each other, suggesting some underlying pattern or relationship in the data that is not captured by the model.</a:t>
            </a:r>
          </a:p>
          <a:p>
            <a:pPr marL="0" indent="0">
              <a:buNone/>
            </a:pPr>
            <a:r>
              <a:rPr lang="en-US" dirty="0">
                <a:sym typeface="Wingdings" panose="05000000000000000000" pitchFamily="2" charset="2"/>
              </a:rPr>
              <a:t> </a:t>
            </a:r>
            <a:r>
              <a:rPr lang="en-US" dirty="0"/>
              <a:t>Overall, the model suggests that while both Rank and Modified Years of Service have statistically significant effect on "Impact", they only explain a small proportion of the total variability.</a:t>
            </a:r>
          </a:p>
        </p:txBody>
      </p:sp>
      <p:sp>
        <p:nvSpPr>
          <p:cNvPr id="5" name="Title 1">
            <a:extLst>
              <a:ext uri="{FF2B5EF4-FFF2-40B4-BE49-F238E27FC236}">
                <a16:creationId xmlns:a16="http://schemas.microsoft.com/office/drawing/2014/main" id="{6688679C-0957-B405-8099-8034D03E1593}"/>
              </a:ext>
            </a:extLst>
          </p:cNvPr>
          <p:cNvSpPr>
            <a:spLocks noGrp="1"/>
          </p:cNvSpPr>
          <p:nvPr>
            <p:ph type="title"/>
          </p:nvPr>
        </p:nvSpPr>
        <p:spPr>
          <a:xfrm>
            <a:off x="640082" y="507508"/>
            <a:ext cx="10896600" cy="762000"/>
          </a:xfrm>
        </p:spPr>
        <p:txBody>
          <a:bodyPr>
            <a:normAutofit/>
          </a:bodyPr>
          <a:lstStyle/>
          <a:p>
            <a:pPr algn="ctr"/>
            <a:r>
              <a:rPr lang="en-US" sz="3600" dirty="0"/>
              <a:t>Interpretation</a:t>
            </a:r>
            <a:endParaRPr lang="en-US" dirty="0"/>
          </a:p>
        </p:txBody>
      </p:sp>
      <p:pic>
        <p:nvPicPr>
          <p:cNvPr id="18434" name="Picture 2" descr="Analysis GIFs - Get the best gif on GIFER">
            <a:extLst>
              <a:ext uri="{FF2B5EF4-FFF2-40B4-BE49-F238E27FC236}">
                <a16:creationId xmlns:a16="http://schemas.microsoft.com/office/drawing/2014/main" id="{2A034236-7C77-EC44-01E1-0208ACE93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70012" y="1406668"/>
            <a:ext cx="2571750"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C9BCE2-910F-E95D-91A0-BC1408750616}"/>
              </a:ext>
            </a:extLst>
          </p:cNvPr>
          <p:cNvSpPr txBox="1"/>
          <p:nvPr/>
        </p:nvSpPr>
        <p:spPr>
          <a:xfrm>
            <a:off x="76200" y="6536323"/>
            <a:ext cx="10820400" cy="338554"/>
          </a:xfrm>
          <a:prstGeom prst="rect">
            <a:avLst/>
          </a:prstGeom>
          <a:noFill/>
        </p:spPr>
        <p:txBody>
          <a:bodyPr wrap="square">
            <a:spAutoFit/>
          </a:bodyPr>
          <a:lstStyle/>
          <a:p>
            <a:r>
              <a:rPr lang="en-US" sz="800" dirty="0">
                <a:solidFill>
                  <a:schemeClr val="bg1"/>
                </a:solidFill>
              </a:rPr>
              <a:t>https://www.google.com/url?sa=i&amp;url=https%3A%2F%2Fgifer.com%2Fen%2Fgifs%2Fanalysis&amp;psig=AOvVaw01RIyUrkqDFifr7kfGrdJt&amp;ust=1685858683021000&amp;source=images&amp;cd=vfe&amp;ved=0CBAQjRxqFwoTCMDwt5G3pv8CFQAAAAAdAAAAABAE</a:t>
            </a:r>
          </a:p>
        </p:txBody>
      </p:sp>
    </p:spTree>
    <p:extLst>
      <p:ext uri="{BB962C8B-B14F-4D97-AF65-F5344CB8AC3E}">
        <p14:creationId xmlns:p14="http://schemas.microsoft.com/office/powerpoint/2010/main" val="4168954043"/>
      </p:ext>
    </p:extLst>
  </p:cSld>
  <p:clrMapOvr>
    <a:masterClrMapping/>
  </p:clrMapOvr>
  <mc:AlternateContent xmlns:mc="http://schemas.openxmlformats.org/markup-compatibility/2006">
    <mc:Choice xmlns:p14="http://schemas.microsoft.com/office/powerpoint/2010/main" Requires="p14">
      <p:transition spd="slow" p14:dur="2750" advTm="40000">
        <p14:reveal/>
      </p:transition>
    </mc:Choice>
    <mc:Fallback>
      <p:transition spd="slow" advTm="40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AA52E-275B-E88B-4F85-268CE269AAFC}"/>
              </a:ext>
            </a:extLst>
          </p:cNvPr>
          <p:cNvSpPr>
            <a:spLocks noGrp="1"/>
          </p:cNvSpPr>
          <p:nvPr>
            <p:ph idx="1"/>
          </p:nvPr>
        </p:nvSpPr>
        <p:spPr>
          <a:xfrm>
            <a:off x="4114800" y="1904999"/>
            <a:ext cx="7658100" cy="4169861"/>
          </a:xfrm>
        </p:spPr>
        <p:txBody>
          <a:bodyPr>
            <a:normAutofit/>
          </a:bodyPr>
          <a:lstStyle/>
          <a:p>
            <a:pPr>
              <a:buFont typeface="Wingdings" panose="05000000000000000000" pitchFamily="2" charset="2"/>
              <a:buChar char="à"/>
            </a:pPr>
            <a:r>
              <a:rPr lang="en-US" dirty="0">
                <a:sym typeface="Wingdings" panose="05000000000000000000" pitchFamily="2" charset="2"/>
              </a:rPr>
              <a:t> Null Hypothesis is False But Model is Inconclusive</a:t>
            </a:r>
          </a:p>
          <a:p>
            <a:pPr>
              <a:buFont typeface="Wingdings" panose="05000000000000000000" pitchFamily="2" charset="2"/>
              <a:buChar char="à"/>
            </a:pPr>
            <a:r>
              <a:rPr lang="en-US" dirty="0"/>
              <a:t> Possible Explanation</a:t>
            </a:r>
          </a:p>
          <a:p>
            <a:pPr lvl="1">
              <a:buFont typeface="Wingdings" panose="05000000000000000000" pitchFamily="2" charset="2"/>
              <a:buChar char="à"/>
            </a:pPr>
            <a:r>
              <a:rPr lang="en-US" dirty="0"/>
              <a:t> One reason draft rank may be a poor predictor is that drafted players (sometimes teenagers on Draft Day) often fail to live up to their potential. In fact, the NBA is populated with players drafted early in the first round who disappointed and late drafted or even undrafted players who have at least the same impact on winning.</a:t>
            </a:r>
          </a:p>
          <a:p>
            <a:pPr>
              <a:buFont typeface="Wingdings" panose="05000000000000000000" pitchFamily="2" charset="2"/>
              <a:buChar char="à"/>
            </a:pPr>
            <a:r>
              <a:rPr lang="en-US" dirty="0"/>
              <a:t> This is clear from the graphs on the next slide.</a:t>
            </a:r>
          </a:p>
        </p:txBody>
      </p:sp>
      <p:sp>
        <p:nvSpPr>
          <p:cNvPr id="5" name="Title 1">
            <a:extLst>
              <a:ext uri="{FF2B5EF4-FFF2-40B4-BE49-F238E27FC236}">
                <a16:creationId xmlns:a16="http://schemas.microsoft.com/office/drawing/2014/main" id="{6688679C-0957-B405-8099-8034D03E1593}"/>
              </a:ext>
            </a:extLst>
          </p:cNvPr>
          <p:cNvSpPr>
            <a:spLocks noGrp="1"/>
          </p:cNvSpPr>
          <p:nvPr>
            <p:ph type="title"/>
          </p:nvPr>
        </p:nvSpPr>
        <p:spPr>
          <a:xfrm>
            <a:off x="3878582" y="507508"/>
            <a:ext cx="7658100" cy="762000"/>
          </a:xfrm>
        </p:spPr>
        <p:txBody>
          <a:bodyPr>
            <a:normAutofit/>
          </a:bodyPr>
          <a:lstStyle/>
          <a:p>
            <a:pPr algn="ctr"/>
            <a:r>
              <a:rPr lang="en-US" sz="3600" dirty="0"/>
              <a:t>Conclusion</a:t>
            </a:r>
            <a:endParaRPr lang="en-US" dirty="0"/>
          </a:p>
        </p:txBody>
      </p:sp>
      <p:sp>
        <p:nvSpPr>
          <p:cNvPr id="6" name="TextBox 5">
            <a:extLst>
              <a:ext uri="{FF2B5EF4-FFF2-40B4-BE49-F238E27FC236}">
                <a16:creationId xmlns:a16="http://schemas.microsoft.com/office/drawing/2014/main" id="{7EC9BCE2-910F-E95D-91A0-BC1408750616}"/>
              </a:ext>
            </a:extLst>
          </p:cNvPr>
          <p:cNvSpPr txBox="1"/>
          <p:nvPr/>
        </p:nvSpPr>
        <p:spPr>
          <a:xfrm>
            <a:off x="76200" y="6536323"/>
            <a:ext cx="10820400" cy="215444"/>
          </a:xfrm>
          <a:prstGeom prst="rect">
            <a:avLst/>
          </a:prstGeom>
          <a:noFill/>
        </p:spPr>
        <p:txBody>
          <a:bodyPr wrap="square">
            <a:spAutoFit/>
          </a:bodyPr>
          <a:lstStyle/>
          <a:p>
            <a:r>
              <a:rPr lang="en-US" sz="800" dirty="0">
                <a:solidFill>
                  <a:schemeClr val="bg1"/>
                </a:solidFill>
              </a:rPr>
              <a:t>https://media3.giphy.com/media/WtPRmrVDNhL7cAHQKR/giphy.gif?cid=6c09b952fv6jy1hss2ljlstfawinwo9naxt81ds4qfghulmu&amp;ep=v1_stickers_related&amp;rid=giphy.gif&amp;ct=s</a:t>
            </a:r>
          </a:p>
        </p:txBody>
      </p:sp>
      <p:pic>
        <p:nvPicPr>
          <p:cNvPr id="19460" name="Picture 4" descr="Miami Heat Sport Sticker by SportsManias for iOS &amp; Android | GIPHY">
            <a:extLst>
              <a:ext uri="{FF2B5EF4-FFF2-40B4-BE49-F238E27FC236}">
                <a16:creationId xmlns:a16="http://schemas.microsoft.com/office/drawing/2014/main" id="{CE3AD5AC-0ABE-B34B-21C7-A91C7896B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66530"/>
            <a:ext cx="2984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938650"/>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2" y="507508"/>
            <a:ext cx="10896600" cy="762000"/>
          </a:xfrm>
        </p:spPr>
        <p:txBody>
          <a:bodyPr>
            <a:normAutofit/>
          </a:bodyPr>
          <a:lstStyle/>
          <a:p>
            <a:pPr algn="ctr"/>
            <a:r>
              <a:rPr lang="en-US" sz="3600" dirty="0"/>
              <a:t>How Well Can Draft Rank Predict a Player’s Future?</a:t>
            </a:r>
            <a:endParaRPr lang="en-US" dirty="0"/>
          </a:p>
        </p:txBody>
      </p:sp>
      <p:sp>
        <p:nvSpPr>
          <p:cNvPr id="6" name="Content Placeholder 2">
            <a:extLst>
              <a:ext uri="{FF2B5EF4-FFF2-40B4-BE49-F238E27FC236}">
                <a16:creationId xmlns:a16="http://schemas.microsoft.com/office/drawing/2014/main" id="{EA1BDCA7-49DB-ABB2-5AF6-85FAFBD38877}"/>
              </a:ext>
            </a:extLst>
          </p:cNvPr>
          <p:cNvSpPr>
            <a:spLocks noGrp="1"/>
          </p:cNvSpPr>
          <p:nvPr>
            <p:ph sz="half" idx="1"/>
          </p:nvPr>
        </p:nvSpPr>
        <p:spPr>
          <a:xfrm>
            <a:off x="1097282" y="5588492"/>
            <a:ext cx="9982200" cy="913415"/>
          </a:xfrm>
        </p:spPr>
        <p:txBody>
          <a:bodyPr>
            <a:normAutofit fontScale="77500" lnSpcReduction="20000"/>
          </a:bodyPr>
          <a:lstStyle/>
          <a:p>
            <a:pPr marL="0" indent="0" algn="ctr">
              <a:buNone/>
            </a:pPr>
            <a:r>
              <a:rPr lang="en-US" dirty="0"/>
              <a:t>While the median of drafted players is a gentle sloping curve, there are many outliers, including some players who have nearly 200 weighted win shares who are drafted after 50. It is clear that late drafted players can sometimes have very impactful careers in the NBA. Note also the column left of 1 for undrafted players who have also contributed to franchise success.</a:t>
            </a:r>
            <a:endParaRPr lang="en-US" sz="2400" dirty="0"/>
          </a:p>
        </p:txBody>
      </p:sp>
      <p:pic>
        <p:nvPicPr>
          <p:cNvPr id="4" name="Picture 3" descr="A picture containing text, screenshot, plot, display&#10;&#10;Description automatically generated">
            <a:extLst>
              <a:ext uri="{FF2B5EF4-FFF2-40B4-BE49-F238E27FC236}">
                <a16:creationId xmlns:a16="http://schemas.microsoft.com/office/drawing/2014/main" id="{2632EE23-37ED-3B04-B0D7-1B5639B16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3996" y="1605910"/>
            <a:ext cx="4604007" cy="3646180"/>
          </a:xfrm>
          <a:prstGeom prst="rect">
            <a:avLst/>
          </a:prstGeom>
          <a:scene3d>
            <a:camera prst="orthographicFront"/>
            <a:lightRig rig="threePt" dir="t"/>
          </a:scene3d>
          <a:sp3d contourW="95250">
            <a:contourClr>
              <a:schemeClr val="accent3">
                <a:lumMod val="50000"/>
              </a:schemeClr>
            </a:contourClr>
          </a:sp3d>
        </p:spPr>
      </p:pic>
      <p:pic>
        <p:nvPicPr>
          <p:cNvPr id="5" name="Picture 2" descr="Arrow Click Through Sticker for iOS &amp; Android | GIPHY">
            <a:extLst>
              <a:ext uri="{FF2B5EF4-FFF2-40B4-BE49-F238E27FC236}">
                <a16:creationId xmlns:a16="http://schemas.microsoft.com/office/drawing/2014/main" id="{4A6A2F6C-2904-597C-7A71-8E64C2F87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78644" flipV="1">
            <a:off x="2106001" y="2809215"/>
            <a:ext cx="1944160" cy="1561402"/>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dribble by spencer ar on Dribbble">
            <a:extLst>
              <a:ext uri="{FF2B5EF4-FFF2-40B4-BE49-F238E27FC236}">
                <a16:creationId xmlns:a16="http://schemas.microsoft.com/office/drawing/2014/main" id="{E4C98703-4E73-6ECA-93CB-DF24ACC2C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2098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75363A-413A-B010-560E-E9086458928C}"/>
              </a:ext>
            </a:extLst>
          </p:cNvPr>
          <p:cNvSpPr txBox="1"/>
          <p:nvPr/>
        </p:nvSpPr>
        <p:spPr>
          <a:xfrm>
            <a:off x="76200" y="6536323"/>
            <a:ext cx="10820400" cy="215444"/>
          </a:xfrm>
          <a:prstGeom prst="rect">
            <a:avLst/>
          </a:prstGeom>
          <a:noFill/>
        </p:spPr>
        <p:txBody>
          <a:bodyPr wrap="square">
            <a:spAutoFit/>
          </a:bodyPr>
          <a:lstStyle/>
          <a:p>
            <a:r>
              <a:rPr lang="en-US" sz="800" dirty="0">
                <a:solidFill>
                  <a:schemeClr val="bg1"/>
                </a:solidFill>
              </a:rPr>
              <a:t>https://cdn.dribbble.com/users/887239/screenshots/14103720/media/5982452dbce535db6d474f560799a678.gif</a:t>
            </a:r>
          </a:p>
        </p:txBody>
      </p:sp>
      <p:sp>
        <p:nvSpPr>
          <p:cNvPr id="8" name="Text Placeholder 3">
            <a:extLst>
              <a:ext uri="{FF2B5EF4-FFF2-40B4-BE49-F238E27FC236}">
                <a16:creationId xmlns:a16="http://schemas.microsoft.com/office/drawing/2014/main" id="{93891AAC-35F4-3C66-5DA2-F5A495AC3C06}"/>
              </a:ext>
            </a:extLst>
          </p:cNvPr>
          <p:cNvSpPr txBox="1">
            <a:spLocks/>
          </p:cNvSpPr>
          <p:nvPr/>
        </p:nvSpPr>
        <p:spPr>
          <a:xfrm rot="20625421">
            <a:off x="479984" y="4353476"/>
            <a:ext cx="1981200" cy="445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t>Not very well.</a:t>
            </a:r>
          </a:p>
        </p:txBody>
      </p:sp>
    </p:spTree>
    <p:extLst>
      <p:ext uri="{BB962C8B-B14F-4D97-AF65-F5344CB8AC3E}">
        <p14:creationId xmlns:p14="http://schemas.microsoft.com/office/powerpoint/2010/main" val="1737562349"/>
      </p:ext>
    </p:extLst>
  </p:cSld>
  <p:clrMapOvr>
    <a:masterClrMapping/>
  </p:clrMapOvr>
  <mc:AlternateContent xmlns:mc="http://schemas.openxmlformats.org/markup-compatibility/2006">
    <mc:Choice xmlns:p14="http://schemas.microsoft.com/office/powerpoint/2010/main" Requires="p14">
      <p:transition spd="slow" p14:dur="2750" advTm="20000">
        <p14:reveal/>
      </p:transition>
    </mc:Choice>
    <mc:Fallback>
      <p:transition spd="slow" advTm="20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249" y="301955"/>
            <a:ext cx="8953501" cy="762000"/>
          </a:xfrm>
        </p:spPr>
        <p:txBody>
          <a:bodyPr>
            <a:normAutofit/>
          </a:bodyPr>
          <a:lstStyle/>
          <a:p>
            <a:pPr algn="ctr"/>
            <a:r>
              <a:rPr lang="en-US" dirty="0"/>
              <a:t>Conclusion</a:t>
            </a:r>
          </a:p>
        </p:txBody>
      </p:sp>
      <p:pic>
        <p:nvPicPr>
          <p:cNvPr id="7" name="Picture 2" descr="Basketball GIFs - Get the best gif on GIFER">
            <a:extLst>
              <a:ext uri="{FF2B5EF4-FFF2-40B4-BE49-F238E27FC236}">
                <a16:creationId xmlns:a16="http://schemas.microsoft.com/office/drawing/2014/main" id="{C53ED7BC-3627-1C4B-75BB-A1D7A7C99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656764" y="2451096"/>
            <a:ext cx="905444" cy="15075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F374B105-DE34-3743-8F9F-4202A92FBED4}"/>
              </a:ext>
            </a:extLst>
          </p:cNvPr>
          <p:cNvSpPr txBox="1">
            <a:spLocks/>
          </p:cNvSpPr>
          <p:nvPr/>
        </p:nvSpPr>
        <p:spPr>
          <a:xfrm>
            <a:off x="852061" y="5345801"/>
            <a:ext cx="10515599" cy="905444"/>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100" dirty="0"/>
              <a:t>These graphs also consider players drafted who never played in the NBA. It is even clearer in the zoomed fitted line graph that the median impact of a draft pick diminishes very quickly, a fact that motivates some teams to tank to get an early pick. Not even first picks are guaranteed to be beneficial, however, and good players are found throughout the draft. Draft pick rank explains only 11% of their success.</a:t>
            </a:r>
          </a:p>
        </p:txBody>
      </p:sp>
      <p:pic>
        <p:nvPicPr>
          <p:cNvPr id="4" name="Picture 3" descr="A picture containing text, screenshot, plot, diagram&#10;&#10;Description automatically generated">
            <a:extLst>
              <a:ext uri="{FF2B5EF4-FFF2-40B4-BE49-F238E27FC236}">
                <a16:creationId xmlns:a16="http://schemas.microsoft.com/office/drawing/2014/main" id="{95DF75EB-8348-E6B0-84D6-5551B8ED7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061" y="1332067"/>
            <a:ext cx="4521474" cy="3587089"/>
          </a:xfrm>
          <a:prstGeom prst="rect">
            <a:avLst/>
          </a:prstGeom>
          <a:scene3d>
            <a:camera prst="orthographicFront"/>
            <a:lightRig rig="threePt" dir="t"/>
          </a:scene3d>
          <a:sp3d contourW="95250">
            <a:contourClr>
              <a:schemeClr val="accent3">
                <a:lumMod val="50000"/>
              </a:schemeClr>
            </a:contourClr>
          </a:sp3d>
        </p:spPr>
      </p:pic>
      <p:pic>
        <p:nvPicPr>
          <p:cNvPr id="8" name="Picture 7" descr="A picture containing text, screenshot, diagram, line&#10;&#10;Description automatically generated">
            <a:extLst>
              <a:ext uri="{FF2B5EF4-FFF2-40B4-BE49-F238E27FC236}">
                <a16:creationId xmlns:a16="http://schemas.microsoft.com/office/drawing/2014/main" id="{BE4D75D0-CC85-6729-34E5-B4D92D39B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464" y="1332067"/>
            <a:ext cx="4592742" cy="3587089"/>
          </a:xfrm>
          <a:prstGeom prst="rect">
            <a:avLst/>
          </a:prstGeom>
          <a:scene3d>
            <a:camera prst="orthographicFront"/>
            <a:lightRig rig="threePt" dir="t"/>
          </a:scene3d>
          <a:sp3d contourW="95250">
            <a:contourClr>
              <a:schemeClr val="accent3">
                <a:lumMod val="50000"/>
              </a:schemeClr>
            </a:contourClr>
          </a:sp3d>
        </p:spPr>
      </p:pic>
    </p:spTree>
    <p:extLst>
      <p:ext uri="{BB962C8B-B14F-4D97-AF65-F5344CB8AC3E}">
        <p14:creationId xmlns:p14="http://schemas.microsoft.com/office/powerpoint/2010/main" val="2245780672"/>
      </p:ext>
    </p:extLst>
  </p:cSld>
  <p:clrMapOvr>
    <a:masterClrMapping/>
  </p:clrMapOvr>
  <mc:AlternateContent xmlns:mc="http://schemas.openxmlformats.org/markup-compatibility/2006">
    <mc:Choice xmlns:p14="http://schemas.microsoft.com/office/powerpoint/2010/main" Requires="p14">
      <p:transition spd="slow" p14:dur="2750" advTm="15000">
        <p14:reveal/>
      </p:transition>
    </mc:Choice>
    <mc:Fallback>
      <p:transition spd="slow" advTm="15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ports Basketball U.S.A - NBA Miami Heat : Gif Service">
            <a:extLst>
              <a:ext uri="{FF2B5EF4-FFF2-40B4-BE49-F238E27FC236}">
                <a16:creationId xmlns:a16="http://schemas.microsoft.com/office/drawing/2014/main" id="{72C84867-7B25-EF68-BF92-581387C22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838200"/>
            <a:ext cx="2776537" cy="4202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B05125-4C8A-F775-F848-D16451F62F93}"/>
              </a:ext>
            </a:extLst>
          </p:cNvPr>
          <p:cNvSpPr txBox="1">
            <a:spLocks/>
          </p:cNvSpPr>
          <p:nvPr/>
        </p:nvSpPr>
        <p:spPr>
          <a:xfrm>
            <a:off x="6557965" y="3124200"/>
            <a:ext cx="2667000" cy="685801"/>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000" dirty="0"/>
              <a:t>Thank You!</a:t>
            </a:r>
          </a:p>
        </p:txBody>
      </p:sp>
      <p:sp>
        <p:nvSpPr>
          <p:cNvPr id="4" name="TextBox 3">
            <a:extLst>
              <a:ext uri="{FF2B5EF4-FFF2-40B4-BE49-F238E27FC236}">
                <a16:creationId xmlns:a16="http://schemas.microsoft.com/office/drawing/2014/main" id="{05D64141-29DE-8C31-0422-588EF713FA32}"/>
              </a:ext>
            </a:extLst>
          </p:cNvPr>
          <p:cNvSpPr txBox="1"/>
          <p:nvPr/>
        </p:nvSpPr>
        <p:spPr>
          <a:xfrm>
            <a:off x="0" y="6519446"/>
            <a:ext cx="9067800" cy="338554"/>
          </a:xfrm>
          <a:prstGeom prst="rect">
            <a:avLst/>
          </a:prstGeom>
          <a:noFill/>
        </p:spPr>
        <p:txBody>
          <a:bodyPr wrap="square">
            <a:spAutoFit/>
          </a:bodyPr>
          <a:lstStyle/>
          <a:p>
            <a:r>
              <a:rPr lang="en-US" sz="800" dirty="0">
                <a:solidFill>
                  <a:schemeClr val="bg1"/>
                </a:solidFill>
              </a:rPr>
              <a:t>https://www.google.com/url?sa=i&amp;url=https%3A%2F%2Fwww.gifservice.fr%2Fen%2Fgif%2Fsports-basketball-usa-nba-miami-heat-g32.php&amp;psig=AOvVaw19cIIlOSYyuu1y42ycfgyn&amp;ust=1685841612394000&amp;source=images&amp;cd=vfe&amp;ved=0CBEQjhxqFwoTCLjk28X3pf8CFQAAAAAdAAAAABAR</a:t>
            </a:r>
          </a:p>
        </p:txBody>
      </p:sp>
    </p:spTree>
    <p:extLst>
      <p:ext uri="{BB962C8B-B14F-4D97-AF65-F5344CB8AC3E}">
        <p14:creationId xmlns:p14="http://schemas.microsoft.com/office/powerpoint/2010/main" val="242861733"/>
      </p:ext>
    </p:extLst>
  </p:cSld>
  <p:clrMapOvr>
    <a:masterClrMapping/>
  </p:clrMapOvr>
  <mc:AlternateContent xmlns:mc="http://schemas.openxmlformats.org/markup-compatibility/2006">
    <mc:Choice xmlns:p14="http://schemas.microsoft.com/office/powerpoint/2010/main" Requires="p14">
      <p:transition spd="slow" p14:dur="2750" advTm="4000">
        <p14:reveal/>
      </p:transition>
    </mc:Choice>
    <mc:Fallback>
      <p:transition spd="slow"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976" y="381000"/>
            <a:ext cx="8153402" cy="762000"/>
          </a:xfrm>
        </p:spPr>
        <p:txBody>
          <a:bodyPr/>
          <a:lstStyle/>
          <a:p>
            <a:pPr algn="ctr"/>
            <a:r>
              <a:rPr lang="en-US" dirty="0"/>
              <a:t>Variable #1: Impact</a:t>
            </a:r>
          </a:p>
        </p:txBody>
      </p:sp>
      <p:sp>
        <p:nvSpPr>
          <p:cNvPr id="4" name="Text Placeholder 3"/>
          <p:cNvSpPr>
            <a:spLocks noGrp="1"/>
          </p:cNvSpPr>
          <p:nvPr>
            <p:ph type="body" sz="half" idx="2"/>
          </p:nvPr>
        </p:nvSpPr>
        <p:spPr>
          <a:xfrm>
            <a:off x="7795266" y="1584960"/>
            <a:ext cx="3657600" cy="1447800"/>
          </a:xfrm>
        </p:spPr>
        <p:txBody>
          <a:bodyPr/>
          <a:lstStyle/>
          <a:p>
            <a:pPr algn="ctr"/>
            <a:r>
              <a:rPr lang="en-US" dirty="0"/>
              <a:t>How much a player contributes in the season, weighted strongly to playoff contribution.</a:t>
            </a:r>
          </a:p>
        </p:txBody>
      </p:sp>
      <p:sp>
        <p:nvSpPr>
          <p:cNvPr id="8" name="Text Placeholder 3">
            <a:extLst>
              <a:ext uri="{FF2B5EF4-FFF2-40B4-BE49-F238E27FC236}">
                <a16:creationId xmlns:a16="http://schemas.microsoft.com/office/drawing/2014/main" id="{BD754891-5541-BFD1-481A-B13B2A65B4C3}"/>
              </a:ext>
            </a:extLst>
          </p:cNvPr>
          <p:cNvSpPr txBox="1">
            <a:spLocks/>
          </p:cNvSpPr>
          <p:nvPr/>
        </p:nvSpPr>
        <p:spPr>
          <a:xfrm>
            <a:off x="7795266" y="3657600"/>
            <a:ext cx="3657600" cy="2590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t>Outliers include players who have negative player impact and players who have extraordinary impact, such as Kareem Abdul-</a:t>
            </a:r>
            <a:r>
              <a:rPr lang="en-US" sz="2000" dirty="0" err="1"/>
              <a:t>Jabaar</a:t>
            </a:r>
            <a:r>
              <a:rPr lang="en-US" sz="2000" dirty="0"/>
              <a:t>, Lebron James, Kobe Bryant, and Michael Jordan.</a:t>
            </a:r>
          </a:p>
        </p:txBody>
      </p:sp>
      <p:pic>
        <p:nvPicPr>
          <p:cNvPr id="13" name="Content Placeholder 12" descr="A graph of a player impact&#10;&#10;Description automatically generated with low confidence">
            <a:extLst>
              <a:ext uri="{FF2B5EF4-FFF2-40B4-BE49-F238E27FC236}">
                <a16:creationId xmlns:a16="http://schemas.microsoft.com/office/drawing/2014/main" id="{FF7CF744-CE24-86D1-CACD-0DECBCD008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09" t="3820" b="694"/>
          <a:stretch/>
        </p:blipFill>
        <p:spPr>
          <a:xfrm>
            <a:off x="858519" y="1584960"/>
            <a:ext cx="5740411" cy="4191000"/>
          </a:xfrm>
          <a:scene3d>
            <a:camera prst="orthographicFront"/>
            <a:lightRig rig="threePt" dir="t"/>
          </a:scene3d>
          <a:sp3d contourW="95250">
            <a:contourClr>
              <a:schemeClr val="accent3">
                <a:lumMod val="50000"/>
              </a:schemeClr>
            </a:contourClr>
          </a:sp3d>
        </p:spPr>
      </p:pic>
      <p:pic>
        <p:nvPicPr>
          <p:cNvPr id="3080" name="Picture 8" descr="Yellow Arrow PNGs for Free Download">
            <a:extLst>
              <a:ext uri="{FF2B5EF4-FFF2-40B4-BE49-F238E27FC236}">
                <a16:creationId xmlns:a16="http://schemas.microsoft.com/office/drawing/2014/main" id="{3874F876-252C-3694-F77D-6D2B667EDA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477000" y="3429000"/>
            <a:ext cx="18288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577601"/>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fade">
                                      <p:cBhvr>
                                        <p:cTn id="7" dur="3000"/>
                                        <p:tgtEl>
                                          <p:spTgt spid="3080"/>
                                        </p:tgtEl>
                                      </p:cBhvr>
                                    </p:animEffect>
                                    <p:anim calcmode="lin" valueType="num">
                                      <p:cBhvr>
                                        <p:cTn id="8" dur="3000" fill="hold"/>
                                        <p:tgtEl>
                                          <p:spTgt spid="3080"/>
                                        </p:tgtEl>
                                        <p:attrNameLst>
                                          <p:attrName>ppt_x</p:attrName>
                                        </p:attrNameLst>
                                      </p:cBhvr>
                                      <p:tavLst>
                                        <p:tav tm="0">
                                          <p:val>
                                            <p:strVal val="#ppt_x"/>
                                          </p:val>
                                        </p:tav>
                                        <p:tav tm="100000">
                                          <p:val>
                                            <p:strVal val="#ppt_x"/>
                                          </p:val>
                                        </p:tav>
                                      </p:tavLst>
                                    </p:anim>
                                    <p:anim calcmode="lin" valueType="num">
                                      <p:cBhvr>
                                        <p:cTn id="9" dur="3000" fill="hold"/>
                                        <p:tgtEl>
                                          <p:spTgt spid="30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167" y="371792"/>
            <a:ext cx="8153402" cy="762000"/>
          </a:xfrm>
        </p:spPr>
        <p:txBody>
          <a:bodyPr/>
          <a:lstStyle/>
          <a:p>
            <a:pPr algn="ctr"/>
            <a:r>
              <a:rPr lang="en-US" dirty="0"/>
              <a:t>Variable #1: Impact</a:t>
            </a:r>
          </a:p>
        </p:txBody>
      </p:sp>
      <p:pic>
        <p:nvPicPr>
          <p:cNvPr id="13" name="Picture 12" descr="A picture containing text, document, screenshot, font&#10;&#10;Description automatically generated">
            <a:extLst>
              <a:ext uri="{FF2B5EF4-FFF2-40B4-BE49-F238E27FC236}">
                <a16:creationId xmlns:a16="http://schemas.microsoft.com/office/drawing/2014/main" id="{2220B65A-76CE-5088-5305-A64E110478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801"/>
          <a:stretch/>
        </p:blipFill>
        <p:spPr>
          <a:xfrm>
            <a:off x="1447800" y="1407160"/>
            <a:ext cx="3953657" cy="4795520"/>
          </a:xfrm>
          <a:prstGeom prst="rect">
            <a:avLst/>
          </a:prstGeom>
          <a:scene3d>
            <a:camera prst="orthographicFront"/>
            <a:lightRig rig="threePt" dir="t"/>
          </a:scene3d>
          <a:sp3d contourW="95250">
            <a:contourClr>
              <a:schemeClr val="accent3">
                <a:lumMod val="50000"/>
              </a:schemeClr>
            </a:contourClr>
          </a:sp3d>
        </p:spPr>
      </p:pic>
      <p:sp>
        <p:nvSpPr>
          <p:cNvPr id="14" name="Text Placeholder 3">
            <a:extLst>
              <a:ext uri="{FF2B5EF4-FFF2-40B4-BE49-F238E27FC236}">
                <a16:creationId xmlns:a16="http://schemas.microsoft.com/office/drawing/2014/main" id="{6F8D0E17-AFCD-73E4-D68F-47703F2B49DB}"/>
              </a:ext>
            </a:extLst>
          </p:cNvPr>
          <p:cNvSpPr>
            <a:spLocks noGrp="1"/>
          </p:cNvSpPr>
          <p:nvPr>
            <p:ph type="body" sz="half" idx="2"/>
          </p:nvPr>
        </p:nvSpPr>
        <p:spPr>
          <a:xfrm>
            <a:off x="1524000" y="939482"/>
            <a:ext cx="3657600" cy="419100"/>
          </a:xfrm>
        </p:spPr>
        <p:txBody>
          <a:bodyPr>
            <a:normAutofit lnSpcReduction="10000"/>
          </a:bodyPr>
          <a:lstStyle/>
          <a:p>
            <a:pPr algn="ctr"/>
            <a:r>
              <a:rPr lang="en-US" dirty="0"/>
              <a:t>Top Players By Impact</a:t>
            </a:r>
          </a:p>
        </p:txBody>
      </p:sp>
      <p:pic>
        <p:nvPicPr>
          <p:cNvPr id="16" name="Picture 15" descr="A picture containing text, screenshot, font, number&#10;&#10;Description automatically generated">
            <a:extLst>
              <a:ext uri="{FF2B5EF4-FFF2-40B4-BE49-F238E27FC236}">
                <a16:creationId xmlns:a16="http://schemas.microsoft.com/office/drawing/2014/main" id="{283F2736-AD6C-9E4C-3D63-A539FAADA2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813" b="405"/>
          <a:stretch/>
        </p:blipFill>
        <p:spPr>
          <a:xfrm>
            <a:off x="7039463" y="2819400"/>
            <a:ext cx="3933337" cy="2592383"/>
          </a:xfrm>
          <a:prstGeom prst="rect">
            <a:avLst/>
          </a:prstGeom>
          <a:scene3d>
            <a:camera prst="orthographicFront"/>
            <a:lightRig rig="threePt" dir="t"/>
          </a:scene3d>
          <a:sp3d contourW="95250">
            <a:contourClr>
              <a:schemeClr val="accent3">
                <a:lumMod val="50000"/>
              </a:schemeClr>
            </a:contourClr>
          </a:sp3d>
        </p:spPr>
      </p:pic>
      <p:sp>
        <p:nvSpPr>
          <p:cNvPr id="17" name="Text Placeholder 3">
            <a:extLst>
              <a:ext uri="{FF2B5EF4-FFF2-40B4-BE49-F238E27FC236}">
                <a16:creationId xmlns:a16="http://schemas.microsoft.com/office/drawing/2014/main" id="{5FBAE0BE-2584-013F-8E2B-E0024DE40047}"/>
              </a:ext>
            </a:extLst>
          </p:cNvPr>
          <p:cNvSpPr txBox="1">
            <a:spLocks/>
          </p:cNvSpPr>
          <p:nvPr/>
        </p:nvSpPr>
        <p:spPr>
          <a:xfrm>
            <a:off x="7162800" y="2362200"/>
            <a:ext cx="3657600" cy="4191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dirty="0"/>
              <a:t>Worst Players By Impact</a:t>
            </a:r>
          </a:p>
        </p:txBody>
      </p:sp>
      <p:pic>
        <p:nvPicPr>
          <p:cNvPr id="18" name="Picture 4" descr="Stickers GIFs on GIPHY - Be Animated">
            <a:extLst>
              <a:ext uri="{FF2B5EF4-FFF2-40B4-BE49-F238E27FC236}">
                <a16:creationId xmlns:a16="http://schemas.microsoft.com/office/drawing/2014/main" id="{AEDDAC80-30CD-FBE7-80AB-21462AEEE4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3124200"/>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752572"/>
      </p:ext>
    </p:extLst>
  </p:cSld>
  <p:clrMapOvr>
    <a:masterClrMapping/>
  </p:clrMapOvr>
  <mc:AlternateContent xmlns:mc="http://schemas.openxmlformats.org/markup-compatibility/2006">
    <mc:Choice xmlns:p14="http://schemas.microsoft.com/office/powerpoint/2010/main" Requires="p14">
      <p:transition spd="slow" p14:dur="2750" advTm="8000">
        <p14:reveal/>
      </p:transition>
    </mc:Choice>
    <mc:Fallback>
      <p:transition spd="slow"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10" y="381000"/>
            <a:ext cx="8153402" cy="762000"/>
          </a:xfrm>
        </p:spPr>
        <p:txBody>
          <a:bodyPr/>
          <a:lstStyle/>
          <a:p>
            <a:pPr algn="ctr"/>
            <a:r>
              <a:rPr lang="en-US" dirty="0"/>
              <a:t>Variable #2: Season Performance</a:t>
            </a:r>
          </a:p>
        </p:txBody>
      </p:sp>
      <p:sp>
        <p:nvSpPr>
          <p:cNvPr id="4" name="Text Placeholder 3"/>
          <p:cNvSpPr>
            <a:spLocks noGrp="1"/>
          </p:cNvSpPr>
          <p:nvPr>
            <p:ph type="body" sz="half" idx="2"/>
          </p:nvPr>
        </p:nvSpPr>
        <p:spPr>
          <a:xfrm>
            <a:off x="7795266" y="1584960"/>
            <a:ext cx="3657600" cy="1447800"/>
          </a:xfrm>
        </p:spPr>
        <p:txBody>
          <a:bodyPr/>
          <a:lstStyle/>
          <a:p>
            <a:pPr algn="ctr"/>
            <a:r>
              <a:rPr lang="en-US" dirty="0"/>
              <a:t>Shows how well a team played, weighted strongly to playoff contribution.</a:t>
            </a:r>
          </a:p>
        </p:txBody>
      </p:sp>
      <p:sp>
        <p:nvSpPr>
          <p:cNvPr id="8" name="Text Placeholder 3">
            <a:extLst>
              <a:ext uri="{FF2B5EF4-FFF2-40B4-BE49-F238E27FC236}">
                <a16:creationId xmlns:a16="http://schemas.microsoft.com/office/drawing/2014/main" id="{BD754891-5541-BFD1-481A-B13B2A65B4C3}"/>
              </a:ext>
            </a:extLst>
          </p:cNvPr>
          <p:cNvSpPr txBox="1">
            <a:spLocks/>
          </p:cNvSpPr>
          <p:nvPr/>
        </p:nvSpPr>
        <p:spPr>
          <a:xfrm>
            <a:off x="7795266" y="3276600"/>
            <a:ext cx="3657600" cy="2590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t>This histogram shows the performance of every NBA team for every season from 1981 through 2023. It appears to be a normal distribution with a long right skewing which include the most successful teams.</a:t>
            </a:r>
          </a:p>
        </p:txBody>
      </p:sp>
      <p:pic>
        <p:nvPicPr>
          <p:cNvPr id="13" name="Picture 12" descr="A picture containing text, screenshot, diagram, plot&#10;&#10;Description automatically generated">
            <a:extLst>
              <a:ext uri="{FF2B5EF4-FFF2-40B4-BE49-F238E27FC236}">
                <a16:creationId xmlns:a16="http://schemas.microsoft.com/office/drawing/2014/main" id="{43BE4BCA-EFBC-9B58-4E15-520B7E51D7B2}"/>
              </a:ext>
            </a:extLst>
          </p:cNvPr>
          <p:cNvPicPr>
            <a:picLocks noChangeAspect="1"/>
          </p:cNvPicPr>
          <p:nvPr/>
        </p:nvPicPr>
        <p:blipFill rotWithShape="1">
          <a:blip r:embed="rId2">
            <a:extLst>
              <a:ext uri="{28A0092B-C50C-407E-A947-70E740481C1C}">
                <a14:useLocalDpi xmlns:a14="http://schemas.microsoft.com/office/drawing/2010/main" val="0"/>
              </a:ext>
            </a:extLst>
          </a:blip>
          <a:srcRect l="3255" t="3820"/>
          <a:stretch/>
        </p:blipFill>
        <p:spPr>
          <a:xfrm>
            <a:off x="895352" y="1584960"/>
            <a:ext cx="5661677" cy="4221489"/>
          </a:xfrm>
          <a:prstGeom prst="rect">
            <a:avLst/>
          </a:prstGeom>
          <a:scene3d>
            <a:camera prst="orthographicFront"/>
            <a:lightRig rig="threePt" dir="t"/>
          </a:scene3d>
          <a:sp3d contourW="95250">
            <a:contourClr>
              <a:schemeClr val="accent3">
                <a:lumMod val="50000"/>
              </a:schemeClr>
            </a:contourClr>
          </a:sp3d>
        </p:spPr>
      </p:pic>
      <p:pic>
        <p:nvPicPr>
          <p:cNvPr id="4098" name="Picture 2" descr="Arrow Click Through Sticker for iOS &amp; Android | GIPHY">
            <a:extLst>
              <a:ext uri="{FF2B5EF4-FFF2-40B4-BE49-F238E27FC236}">
                <a16:creationId xmlns:a16="http://schemas.microsoft.com/office/drawing/2014/main" id="{302DDF7B-B177-DD31-C578-EBD436070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872" y="1904999"/>
            <a:ext cx="2240528" cy="173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45942"/>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10" y="381000"/>
            <a:ext cx="8153402" cy="762000"/>
          </a:xfrm>
        </p:spPr>
        <p:txBody>
          <a:bodyPr/>
          <a:lstStyle/>
          <a:p>
            <a:pPr algn="ctr"/>
            <a:r>
              <a:rPr lang="en-US" dirty="0"/>
              <a:t>Variable #3: Draft Power</a:t>
            </a:r>
          </a:p>
        </p:txBody>
      </p:sp>
      <p:sp>
        <p:nvSpPr>
          <p:cNvPr id="4" name="Text Placeholder 3"/>
          <p:cNvSpPr>
            <a:spLocks noGrp="1"/>
          </p:cNvSpPr>
          <p:nvPr>
            <p:ph type="body" sz="half" idx="2"/>
          </p:nvPr>
        </p:nvSpPr>
        <p:spPr>
          <a:xfrm>
            <a:off x="7886700" y="899160"/>
            <a:ext cx="3657600" cy="1310640"/>
          </a:xfrm>
        </p:spPr>
        <p:txBody>
          <a:bodyPr>
            <a:normAutofit/>
          </a:bodyPr>
          <a:lstStyle/>
          <a:p>
            <a:pPr algn="ctr"/>
            <a:r>
              <a:rPr lang="en-US" sz="2000" dirty="0"/>
              <a:t>Sum of draft picks a team receives measured by the sum of their average win shares in weighted formula</a:t>
            </a:r>
          </a:p>
        </p:txBody>
      </p:sp>
      <p:sp>
        <p:nvSpPr>
          <p:cNvPr id="8" name="Text Placeholder 3">
            <a:extLst>
              <a:ext uri="{FF2B5EF4-FFF2-40B4-BE49-F238E27FC236}">
                <a16:creationId xmlns:a16="http://schemas.microsoft.com/office/drawing/2014/main" id="{BD754891-5541-BFD1-481A-B13B2A65B4C3}"/>
              </a:ext>
            </a:extLst>
          </p:cNvPr>
          <p:cNvSpPr txBox="1">
            <a:spLocks/>
          </p:cNvSpPr>
          <p:nvPr/>
        </p:nvSpPr>
        <p:spPr>
          <a:xfrm>
            <a:off x="7772400" y="4343400"/>
            <a:ext cx="3886200" cy="1905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1800" dirty="0">
                <a:sym typeface="Wingdings" panose="05000000000000000000" pitchFamily="2" charset="2"/>
              </a:rPr>
              <a:t> </a:t>
            </a:r>
            <a:r>
              <a:rPr lang="en-US" sz="1800" dirty="0"/>
              <a:t>Annual draft power is a measure of a franchise’s power in the draft measured in the potential wins that can be achieved by their sum of picks measured in median player impact, a combination of regular season wins and playoff wins.</a:t>
            </a:r>
          </a:p>
        </p:txBody>
      </p:sp>
      <p:pic>
        <p:nvPicPr>
          <p:cNvPr id="16" name="Picture 15" descr="A picture containing text, screenshot, diagram, plot&#10;&#10;Description automatically generated">
            <a:extLst>
              <a:ext uri="{FF2B5EF4-FFF2-40B4-BE49-F238E27FC236}">
                <a16:creationId xmlns:a16="http://schemas.microsoft.com/office/drawing/2014/main" id="{E7B98101-F8F2-52DB-2B4E-F6D18EFFA81B}"/>
              </a:ext>
            </a:extLst>
          </p:cNvPr>
          <p:cNvPicPr>
            <a:picLocks noChangeAspect="1"/>
          </p:cNvPicPr>
          <p:nvPr/>
        </p:nvPicPr>
        <p:blipFill rotWithShape="1">
          <a:blip r:embed="rId2">
            <a:extLst>
              <a:ext uri="{28A0092B-C50C-407E-A947-70E740481C1C}">
                <a14:useLocalDpi xmlns:a14="http://schemas.microsoft.com/office/drawing/2010/main" val="0"/>
              </a:ext>
            </a:extLst>
          </a:blip>
          <a:srcRect l="2388" t="5093"/>
          <a:stretch/>
        </p:blipFill>
        <p:spPr>
          <a:xfrm>
            <a:off x="869958" y="1574795"/>
            <a:ext cx="5712466" cy="4165609"/>
          </a:xfrm>
          <a:prstGeom prst="rect">
            <a:avLst/>
          </a:prstGeom>
          <a:scene3d>
            <a:camera prst="orthographicFront"/>
            <a:lightRig rig="threePt" dir="t"/>
          </a:scene3d>
          <a:sp3d contourW="95250">
            <a:contourClr>
              <a:schemeClr val="accent3">
                <a:lumMod val="50000"/>
              </a:schemeClr>
            </a:contourClr>
          </a:sp3d>
        </p:spPr>
      </p:pic>
      <p:pic>
        <p:nvPicPr>
          <p:cNvPr id="23556" name="Picture 4" descr="Nba GIFs | Tenor">
            <a:extLst>
              <a:ext uri="{FF2B5EF4-FFF2-40B4-BE49-F238E27FC236}">
                <a16:creationId xmlns:a16="http://schemas.microsoft.com/office/drawing/2014/main" id="{638CE4A9-A24C-1DA2-81C2-9C6317D30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22860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23BEBAF-688B-50F7-6734-264314965DF4}"/>
              </a:ext>
            </a:extLst>
          </p:cNvPr>
          <p:cNvSpPr txBox="1"/>
          <p:nvPr/>
        </p:nvSpPr>
        <p:spPr>
          <a:xfrm>
            <a:off x="76200" y="6536323"/>
            <a:ext cx="10820400" cy="338554"/>
          </a:xfrm>
          <a:prstGeom prst="rect">
            <a:avLst/>
          </a:prstGeom>
          <a:noFill/>
        </p:spPr>
        <p:txBody>
          <a:bodyPr wrap="square">
            <a:spAutoFit/>
          </a:bodyPr>
          <a:lstStyle/>
          <a:p>
            <a:r>
              <a:rPr lang="en-US" sz="800" dirty="0">
                <a:solidFill>
                  <a:schemeClr val="bg1"/>
                </a:solidFill>
              </a:rPr>
              <a:t>https://www.google.com/url?sa=i&amp;url=https%3A%2F%2Ftenor.com%2Fsearch%2Fnba-gifs&amp;psig=AOvVaw0Hwt6KXQKRSjuW5f25sfrw&amp;ust=1685912656101000&amp;source=images&amp;cd=vfe&amp;ved=0CBAQjRxqFwoTCNDJiJqAqP8CFQAAAAAdAAAAABBa</a:t>
            </a:r>
          </a:p>
        </p:txBody>
      </p:sp>
    </p:spTree>
    <p:extLst>
      <p:ext uri="{BB962C8B-B14F-4D97-AF65-F5344CB8AC3E}">
        <p14:creationId xmlns:p14="http://schemas.microsoft.com/office/powerpoint/2010/main" val="4276357815"/>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10" y="381000"/>
            <a:ext cx="8153402" cy="762000"/>
          </a:xfrm>
        </p:spPr>
        <p:txBody>
          <a:bodyPr/>
          <a:lstStyle/>
          <a:p>
            <a:pPr algn="ctr"/>
            <a:r>
              <a:rPr lang="en-US" dirty="0"/>
              <a:t>Variable #4: Weighted Win Cost</a:t>
            </a:r>
          </a:p>
        </p:txBody>
      </p:sp>
      <p:sp>
        <p:nvSpPr>
          <p:cNvPr id="4" name="Text Placeholder 3"/>
          <p:cNvSpPr>
            <a:spLocks noGrp="1"/>
          </p:cNvSpPr>
          <p:nvPr>
            <p:ph type="body" sz="half" idx="2"/>
          </p:nvPr>
        </p:nvSpPr>
        <p:spPr>
          <a:xfrm>
            <a:off x="7863829" y="1143000"/>
            <a:ext cx="3657600" cy="1503676"/>
          </a:xfrm>
        </p:spPr>
        <p:txBody>
          <a:bodyPr>
            <a:normAutofit/>
          </a:bodyPr>
          <a:lstStyle/>
          <a:p>
            <a:pPr algn="ctr"/>
            <a:r>
              <a:rPr lang="en-US" dirty="0"/>
              <a:t>Cost each team plays per win per season, weighted strongly for postseason wins.</a:t>
            </a:r>
          </a:p>
        </p:txBody>
      </p:sp>
      <p:sp>
        <p:nvSpPr>
          <p:cNvPr id="8" name="Text Placeholder 3">
            <a:extLst>
              <a:ext uri="{FF2B5EF4-FFF2-40B4-BE49-F238E27FC236}">
                <a16:creationId xmlns:a16="http://schemas.microsoft.com/office/drawing/2014/main" id="{BD754891-5541-BFD1-481A-B13B2A65B4C3}"/>
              </a:ext>
            </a:extLst>
          </p:cNvPr>
          <p:cNvSpPr txBox="1">
            <a:spLocks/>
          </p:cNvSpPr>
          <p:nvPr/>
        </p:nvSpPr>
        <p:spPr>
          <a:xfrm>
            <a:off x="7928596" y="4632960"/>
            <a:ext cx="3528066" cy="20726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sz="2000" dirty="0">
                <a:sym typeface="Wingdings" panose="05000000000000000000" pitchFamily="2" charset="2"/>
              </a:rPr>
              <a:t> </a:t>
            </a:r>
            <a:r>
              <a:rPr lang="en-US" sz="2000" dirty="0"/>
              <a:t>When restricted to seasons since the last NBA lockout of 2011-2012, it is evident that the cost of a weighted win share, performance cost, has increased.</a:t>
            </a:r>
          </a:p>
        </p:txBody>
      </p:sp>
      <p:pic>
        <p:nvPicPr>
          <p:cNvPr id="12" name="Picture 11" descr="A picture containing text, screenshot, diagram, plot&#10;&#10;Description automatically generated">
            <a:extLst>
              <a:ext uri="{FF2B5EF4-FFF2-40B4-BE49-F238E27FC236}">
                <a16:creationId xmlns:a16="http://schemas.microsoft.com/office/drawing/2014/main" id="{95A6E6A1-4B24-9B6A-3364-E76016385A07}"/>
              </a:ext>
            </a:extLst>
          </p:cNvPr>
          <p:cNvPicPr>
            <a:picLocks noChangeAspect="1"/>
          </p:cNvPicPr>
          <p:nvPr/>
        </p:nvPicPr>
        <p:blipFill rotWithShape="1">
          <a:blip r:embed="rId2">
            <a:extLst>
              <a:ext uri="{28A0092B-C50C-407E-A947-70E740481C1C}">
                <a14:useLocalDpi xmlns:a14="http://schemas.microsoft.com/office/drawing/2010/main" val="0"/>
              </a:ext>
            </a:extLst>
          </a:blip>
          <a:srcRect l="3169" t="4399" r="-174" b="-231"/>
          <a:stretch/>
        </p:blipFill>
        <p:spPr>
          <a:xfrm>
            <a:off x="887738" y="1554478"/>
            <a:ext cx="5676906" cy="4206244"/>
          </a:xfrm>
          <a:prstGeom prst="rect">
            <a:avLst/>
          </a:prstGeom>
          <a:scene3d>
            <a:camera prst="orthographicFront"/>
            <a:lightRig rig="threePt" dir="t"/>
          </a:scene3d>
          <a:sp3d contourW="95250">
            <a:contourClr>
              <a:schemeClr val="accent3">
                <a:lumMod val="50000"/>
              </a:schemeClr>
            </a:contourClr>
          </a:sp3d>
        </p:spPr>
      </p:pic>
      <p:pic>
        <p:nvPicPr>
          <p:cNvPr id="25602" name="Picture 2" descr="GIF transparent affordable care act - animated GIF on GIFER - by Trueseeker">
            <a:extLst>
              <a:ext uri="{FF2B5EF4-FFF2-40B4-BE49-F238E27FC236}">
                <a16:creationId xmlns:a16="http://schemas.microsoft.com/office/drawing/2014/main" id="{309010CA-C5E7-B3DA-558D-964A8B3D5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5987" y="2743200"/>
            <a:ext cx="159067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43E36769-2937-47B0-246C-FDA561F98C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5800" y="2722880"/>
            <a:ext cx="829213"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75673"/>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167" y="371792"/>
            <a:ext cx="8153402" cy="762000"/>
          </a:xfrm>
        </p:spPr>
        <p:txBody>
          <a:bodyPr/>
          <a:lstStyle/>
          <a:p>
            <a:pPr algn="ctr"/>
            <a:r>
              <a:rPr lang="en-US" dirty="0"/>
              <a:t>Variable #4: Weighted Win Cost</a:t>
            </a:r>
          </a:p>
        </p:txBody>
      </p:sp>
      <p:sp>
        <p:nvSpPr>
          <p:cNvPr id="14" name="Text Placeholder 3">
            <a:extLst>
              <a:ext uri="{FF2B5EF4-FFF2-40B4-BE49-F238E27FC236}">
                <a16:creationId xmlns:a16="http://schemas.microsoft.com/office/drawing/2014/main" id="{6F8D0E17-AFCD-73E4-D68F-47703F2B49DB}"/>
              </a:ext>
            </a:extLst>
          </p:cNvPr>
          <p:cNvSpPr>
            <a:spLocks noGrp="1"/>
          </p:cNvSpPr>
          <p:nvPr>
            <p:ph type="body" sz="half" idx="2"/>
          </p:nvPr>
        </p:nvSpPr>
        <p:spPr>
          <a:xfrm>
            <a:off x="1305560" y="1434624"/>
            <a:ext cx="3657600" cy="419100"/>
          </a:xfrm>
        </p:spPr>
        <p:txBody>
          <a:bodyPr>
            <a:normAutofit lnSpcReduction="10000"/>
          </a:bodyPr>
          <a:lstStyle/>
          <a:p>
            <a:pPr algn="ctr"/>
            <a:r>
              <a:rPr lang="en-US" dirty="0"/>
              <a:t>Most Expensive Club Wins</a:t>
            </a:r>
          </a:p>
        </p:txBody>
      </p:sp>
      <p:sp>
        <p:nvSpPr>
          <p:cNvPr id="17" name="Text Placeholder 3">
            <a:extLst>
              <a:ext uri="{FF2B5EF4-FFF2-40B4-BE49-F238E27FC236}">
                <a16:creationId xmlns:a16="http://schemas.microsoft.com/office/drawing/2014/main" id="{5FBAE0BE-2584-013F-8E2B-E0024DE40047}"/>
              </a:ext>
            </a:extLst>
          </p:cNvPr>
          <p:cNvSpPr txBox="1">
            <a:spLocks/>
          </p:cNvSpPr>
          <p:nvPr/>
        </p:nvSpPr>
        <p:spPr>
          <a:xfrm>
            <a:off x="7148268" y="4628453"/>
            <a:ext cx="3657600" cy="4191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dirty="0"/>
              <a:t>Least Expensive Club Wins</a:t>
            </a:r>
          </a:p>
        </p:txBody>
      </p:sp>
      <p:pic>
        <p:nvPicPr>
          <p:cNvPr id="4" name="Picture 3" descr="A picture containing text, number, screenshot, parallel&#10;&#10;Description automatically generated">
            <a:extLst>
              <a:ext uri="{FF2B5EF4-FFF2-40B4-BE49-F238E27FC236}">
                <a16:creationId xmlns:a16="http://schemas.microsoft.com/office/drawing/2014/main" id="{0EA89935-AB7A-7417-906F-697472053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36" b="1336"/>
          <a:stretch/>
        </p:blipFill>
        <p:spPr>
          <a:xfrm>
            <a:off x="6400800" y="1447800"/>
            <a:ext cx="5334000" cy="2904745"/>
          </a:xfrm>
          <a:prstGeom prst="rect">
            <a:avLst/>
          </a:prstGeom>
          <a:scene3d>
            <a:camera prst="orthographicFront"/>
            <a:lightRig rig="threePt" dir="t"/>
          </a:scene3d>
          <a:sp3d contourW="95250">
            <a:contourClr>
              <a:schemeClr val="accent3">
                <a:lumMod val="50000"/>
              </a:schemeClr>
            </a:contourClr>
          </a:sp3d>
        </p:spPr>
      </p:pic>
      <p:pic>
        <p:nvPicPr>
          <p:cNvPr id="6" name="Picture 5" descr="A picture containing text, screenshot, number, document&#10;&#10;Description automatically generated">
            <a:extLst>
              <a:ext uri="{FF2B5EF4-FFF2-40B4-BE49-F238E27FC236}">
                <a16:creationId xmlns:a16="http://schemas.microsoft.com/office/drawing/2014/main" id="{00576F12-08E7-D018-071B-88A5C0FF8F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604"/>
          <a:stretch/>
        </p:blipFill>
        <p:spPr>
          <a:xfrm>
            <a:off x="472440" y="1990484"/>
            <a:ext cx="5323841" cy="2904745"/>
          </a:xfrm>
          <a:prstGeom prst="rect">
            <a:avLst/>
          </a:prstGeom>
          <a:scene3d>
            <a:camera prst="orthographicFront"/>
            <a:lightRig rig="threePt" dir="t"/>
          </a:scene3d>
          <a:sp3d contourW="95250">
            <a:contourClr>
              <a:schemeClr val="accent3">
                <a:lumMod val="50000"/>
              </a:schemeClr>
            </a:contourClr>
          </a:sp3d>
        </p:spPr>
      </p:pic>
      <p:sp>
        <p:nvSpPr>
          <p:cNvPr id="7" name="Arrow: U-Turn 6">
            <a:extLst>
              <a:ext uri="{FF2B5EF4-FFF2-40B4-BE49-F238E27FC236}">
                <a16:creationId xmlns:a16="http://schemas.microsoft.com/office/drawing/2014/main" id="{AA567402-724E-BD38-F20E-4D41E1B4119D}"/>
              </a:ext>
            </a:extLst>
          </p:cNvPr>
          <p:cNvSpPr/>
          <p:nvPr/>
        </p:nvSpPr>
        <p:spPr>
          <a:xfrm rot="5400000" flipH="1">
            <a:off x="10850225" y="4163053"/>
            <a:ext cx="854750" cy="609600"/>
          </a:xfrm>
          <a:prstGeom prst="uturnArrow">
            <a:avLst/>
          </a:prstGeom>
          <a:solidFill>
            <a:schemeClr val="accent3">
              <a:lumMod val="60000"/>
              <a:lumOff val="40000"/>
            </a:schemeClr>
          </a:solidFill>
          <a:scene3d>
            <a:camera prst="orthographicFront"/>
            <a:lightRig rig="threePt" dir="t"/>
          </a:scene3d>
          <a:sp3d extrusionH="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U-Turn 7">
            <a:extLst>
              <a:ext uri="{FF2B5EF4-FFF2-40B4-BE49-F238E27FC236}">
                <a16:creationId xmlns:a16="http://schemas.microsoft.com/office/drawing/2014/main" id="{DA303A57-E92E-23F6-1EB8-CD01B1B8733F}"/>
              </a:ext>
            </a:extLst>
          </p:cNvPr>
          <p:cNvSpPr/>
          <p:nvPr/>
        </p:nvSpPr>
        <p:spPr>
          <a:xfrm rot="16200000" flipH="1" flipV="1">
            <a:off x="5061566" y="1839540"/>
            <a:ext cx="854751" cy="609599"/>
          </a:xfrm>
          <a:prstGeom prst="uturnArrow">
            <a:avLst/>
          </a:prstGeom>
          <a:solidFill>
            <a:schemeClr val="accent3">
              <a:lumMod val="60000"/>
              <a:lumOff val="40000"/>
            </a:schemeClr>
          </a:solidFill>
          <a:scene3d>
            <a:camera prst="orthographicFront"/>
            <a:lightRig rig="threePt" dir="t"/>
          </a:scene3d>
          <a:sp3d extrusionH="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 Placeholder 3">
            <a:extLst>
              <a:ext uri="{FF2B5EF4-FFF2-40B4-BE49-F238E27FC236}">
                <a16:creationId xmlns:a16="http://schemas.microsoft.com/office/drawing/2014/main" id="{F746C98E-2F80-C8A3-254F-68C6147C83CE}"/>
              </a:ext>
            </a:extLst>
          </p:cNvPr>
          <p:cNvSpPr txBox="1">
            <a:spLocks/>
          </p:cNvSpPr>
          <p:nvPr/>
        </p:nvSpPr>
        <p:spPr>
          <a:xfrm>
            <a:off x="685800" y="5209238"/>
            <a:ext cx="10820400" cy="9629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lgn="ctr">
              <a:buFont typeface="Wingdings" panose="05000000000000000000" pitchFamily="2" charset="2"/>
              <a:buChar char="à"/>
            </a:pPr>
            <a:r>
              <a:rPr lang="en-US" sz="1600" dirty="0"/>
              <a:t>Performance Cost is more dependent on the team’s performance than payroll. The most expensive club wins tend to be from teams with a low season performance, while the least expensive come from teams with a higher performance.</a:t>
            </a:r>
          </a:p>
          <a:p>
            <a:pPr marL="285750" indent="-285750" algn="ctr">
              <a:buFont typeface="Wingdings" panose="05000000000000000000" pitchFamily="2" charset="2"/>
              <a:buChar char="à"/>
            </a:pPr>
            <a:r>
              <a:rPr lang="en-US" sz="1600" dirty="0"/>
              <a:t>Clearly, a large payroll expense is no guarantee of NBA franchise success.</a:t>
            </a:r>
          </a:p>
        </p:txBody>
      </p:sp>
    </p:spTree>
    <p:extLst>
      <p:ext uri="{BB962C8B-B14F-4D97-AF65-F5344CB8AC3E}">
        <p14:creationId xmlns:p14="http://schemas.microsoft.com/office/powerpoint/2010/main" val="610914383"/>
      </p:ext>
    </p:extLst>
  </p:cSld>
  <p:clrMapOvr>
    <a:masterClrMapping/>
  </p:clrMapOvr>
  <mc:AlternateContent xmlns:mc="http://schemas.openxmlformats.org/markup-compatibility/2006">
    <mc:Choice xmlns:p14="http://schemas.microsoft.com/office/powerpoint/2010/main" Requires="p14">
      <p:transition spd="slow" p14:dur="2750" advTm="10000">
        <p14:reveal/>
      </p:transition>
    </mc:Choice>
    <mc:Fallback>
      <p:transition spd="slow" advTm="10000">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Basketball presentation (widescreen)</Template>
  <TotalTime>3317</TotalTime>
  <Words>2935</Words>
  <Application>Microsoft Office PowerPoint</Application>
  <PresentationFormat>Widescreen</PresentationFormat>
  <Paragraphs>171</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Franklin Gothic Medium</vt:lpstr>
      <vt:lpstr>Impact</vt:lpstr>
      <vt:lpstr>Wingdings</vt:lpstr>
      <vt:lpstr>Basketball 16x9</vt:lpstr>
      <vt:lpstr>The Statiscal Reality of the NBA Draft</vt:lpstr>
      <vt:lpstr>Should an NBA team “tank” to secure a player who will contribute more future wins?</vt:lpstr>
      <vt:lpstr>Analysis of 5 Variables</vt:lpstr>
      <vt:lpstr>Variable #1: Impact</vt:lpstr>
      <vt:lpstr>Variable #1: Impact</vt:lpstr>
      <vt:lpstr>Variable #2: Season Performance</vt:lpstr>
      <vt:lpstr>Variable #3: Draft Power</vt:lpstr>
      <vt:lpstr>Variable #4: Weighted Win Cost</vt:lpstr>
      <vt:lpstr>Variable #4: Weighted Win Cost</vt:lpstr>
      <vt:lpstr>Variable #5: Estimated Draft Pick Value</vt:lpstr>
      <vt:lpstr>Variable #5: Estimated Draft Pick Value</vt:lpstr>
      <vt:lpstr>Mean &amp; Mode of 5 Variables</vt:lpstr>
      <vt:lpstr>Spread of 5 Variables</vt:lpstr>
      <vt:lpstr>Tails of Variable #1: Impact</vt:lpstr>
      <vt:lpstr>Tails of Variable #2: Season Perfomance</vt:lpstr>
      <vt:lpstr>Tails of Variable #3: Draft Power</vt:lpstr>
      <vt:lpstr>Tails of Variable #3: Draft Power</vt:lpstr>
      <vt:lpstr>Tails of Variable #4: Weighted Win Cost</vt:lpstr>
      <vt:lpstr>Tails of Variable #5: Draft Pick Value</vt:lpstr>
      <vt:lpstr>PMF to Determine Data</vt:lpstr>
      <vt:lpstr>PMF to Determine Data – All Teams vs Thrifty Teams</vt:lpstr>
      <vt:lpstr>CDF to Determine Data</vt:lpstr>
      <vt:lpstr>So… How Normal is Season Performance?</vt:lpstr>
      <vt:lpstr>Season Performance Tail Skewing</vt:lpstr>
      <vt:lpstr>How Log Normal is Season Performance?</vt:lpstr>
      <vt:lpstr>Log of Season Performance Statistics</vt:lpstr>
      <vt:lpstr>Pareto Distributions of Season Performance</vt:lpstr>
      <vt:lpstr>Scatter Plot With Mean Season Performance</vt:lpstr>
      <vt:lpstr>Correlation</vt:lpstr>
      <vt:lpstr>Analysis of Correlation and Causation</vt:lpstr>
      <vt:lpstr>Adding a Second Season of Lagging</vt:lpstr>
      <vt:lpstr>Hypothesis Test - "Player Impact ~ Years of Service + Draft Rank"</vt:lpstr>
      <vt:lpstr>Hypothesis Test:  Model Results</vt:lpstr>
      <vt:lpstr>Interpretation</vt:lpstr>
      <vt:lpstr>Conclusion</vt:lpstr>
      <vt:lpstr>How Well Can Draft Rank Predict a Player’s Future?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Denise Salgado-Gouker</dc:creator>
  <cp:lastModifiedBy>Denise Salgado-Gouker</cp:lastModifiedBy>
  <cp:revision>123</cp:revision>
  <dcterms:created xsi:type="dcterms:W3CDTF">2023-04-08T18:46:47Z</dcterms:created>
  <dcterms:modified xsi:type="dcterms:W3CDTF">2023-06-04T02:00:35Z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